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56" r:id="rId1"/>
  </p:sldMasterIdLst>
  <p:notesMasterIdLst>
    <p:notesMasterId r:id="rId20"/>
  </p:notesMasterIdLst>
  <p:sldIdLst>
    <p:sldId id="455" r:id="rId2"/>
    <p:sldId id="457" r:id="rId3"/>
    <p:sldId id="443" r:id="rId4"/>
    <p:sldId id="444" r:id="rId5"/>
    <p:sldId id="445" r:id="rId6"/>
    <p:sldId id="446" r:id="rId7"/>
    <p:sldId id="423" r:id="rId8"/>
    <p:sldId id="454" r:id="rId9"/>
    <p:sldId id="447" r:id="rId10"/>
    <p:sldId id="448" r:id="rId11"/>
    <p:sldId id="449" r:id="rId12"/>
    <p:sldId id="450" r:id="rId13"/>
    <p:sldId id="438" r:id="rId14"/>
    <p:sldId id="451" r:id="rId15"/>
    <p:sldId id="398" r:id="rId16"/>
    <p:sldId id="452" r:id="rId17"/>
    <p:sldId id="453" r:id="rId18"/>
    <p:sldId id="458" r:id="rId19"/>
  </p:sldIdLst>
  <p:sldSz cx="12192000" cy="6858000"/>
  <p:notesSz cx="6858000" cy="9144000"/>
  <p:custDataLst>
    <p:tags r:id="rId2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  <a:srgbClr val="323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86" autoAdjust="0"/>
    <p:restoredTop sz="86392" autoAdjust="0"/>
  </p:normalViewPr>
  <p:slideViewPr>
    <p:cSldViewPr snapToGrid="0" snapToObjects="1">
      <p:cViewPr>
        <p:scale>
          <a:sx n="94" d="100"/>
          <a:sy n="94" d="100"/>
        </p:scale>
        <p:origin x="904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-88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2" d="100"/>
          <a:sy n="82" d="100"/>
        </p:scale>
        <p:origin x="278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tags" Target="tags/tag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080814-85D8-7447-968D-C8F8F5DF5966}" type="datetimeFigureOut">
              <a:rPr lang="en-US" smtClean="0"/>
              <a:t>7/10/19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A14F8-E2C0-5443-A89A-6694C8752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96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64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A14F8-E2C0-5443-A89A-6694C87525A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59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A14F8-E2C0-5443-A89A-6694C87525A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13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781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IoT</a:t>
            </a:r>
            <a:r>
              <a:rPr kumimoji="1" lang="en-US" altLang="zh-CN" dirty="0" smtClean="0"/>
              <a:t> setting, tend</a:t>
            </a:r>
            <a:r>
              <a:rPr kumimoji="1" lang="en-US" altLang="zh-CN" baseline="0" dirty="0" smtClean="0"/>
              <a:t> to use small devices in cellular network. Study line network first.</a:t>
            </a:r>
          </a:p>
          <a:p>
            <a:r>
              <a:rPr kumimoji="1" lang="en-US" altLang="zh-CN" baseline="0" dirty="0" smtClean="0"/>
              <a:t>Transmission through long distance is hard, possible solution is multi-hop networks.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A14F8-E2C0-5443-A89A-6694C87525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5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Send</a:t>
            </a:r>
            <a:r>
              <a:rPr kumimoji="1" lang="en-US" altLang="zh-CN" baseline="0" dirty="0" smtClean="0"/>
              <a:t> message from v0 to </a:t>
            </a:r>
            <a:r>
              <a:rPr kumimoji="1" lang="en-US" altLang="zh-CN" baseline="0" dirty="0" err="1" smtClean="0"/>
              <a:t>vL</a:t>
            </a:r>
            <a:r>
              <a:rPr kumimoji="1" lang="en-US" altLang="zh-CN" baseline="0" dirty="0" smtClean="0"/>
              <a:t>, through multi-hop line networks. Several assumptions are made:</a:t>
            </a:r>
            <a:endParaRPr kumimoji="1" lang="en-US" altLang="zh-CN" dirty="0" smtClean="0"/>
          </a:p>
          <a:p>
            <a:r>
              <a:rPr kumimoji="1" lang="en-US" altLang="zh-CN" dirty="0" smtClean="0"/>
              <a:t>For simplicity,</a:t>
            </a:r>
            <a:r>
              <a:rPr kumimoji="1" lang="en-US" altLang="zh-CN" baseline="0" dirty="0" smtClean="0"/>
              <a:t> assume that adjacent nodes are connected with the same channel.</a:t>
            </a:r>
          </a:p>
          <a:p>
            <a:r>
              <a:rPr kumimoji="1" lang="en-US" altLang="zh-CN" baseline="0" dirty="0" smtClean="0"/>
              <a:t>Here the buffer means that the intermediate nodes need to store relevant information for recoding.</a:t>
            </a:r>
          </a:p>
          <a:p>
            <a:r>
              <a:rPr kumimoji="1" lang="en-US" altLang="zh-CN" baseline="0" dirty="0" smtClean="0"/>
              <a:t>We assume the space for storing the processing space is constant, while we care about active storage that is </a:t>
            </a:r>
            <a:r>
              <a:rPr kumimoji="1" lang="en-US" altLang="zh-CN" baseline="0" dirty="0" err="1" smtClean="0"/>
              <a:t>retrived</a:t>
            </a:r>
            <a:r>
              <a:rPr kumimoji="1" lang="en-US" altLang="zh-CN" baseline="0" dirty="0" smtClean="0"/>
              <a:t> from inputs from channel (v_{i-1},</a:t>
            </a:r>
            <a:r>
              <a:rPr kumimoji="1" lang="en-US" altLang="zh-CN" baseline="0" dirty="0" err="1" smtClean="0"/>
              <a:t>v_i</a:t>
            </a:r>
            <a:r>
              <a:rPr kumimoji="1" lang="en-US" altLang="zh-CN" baseline="0" dirty="0" smtClean="0"/>
              <a:t>)</a:t>
            </a:r>
          </a:p>
          <a:p>
            <a:r>
              <a:rPr kumimoji="1" lang="en-US" altLang="zh-CN" baseline="0" dirty="0" smtClean="0"/>
              <a:t>Communication capacity scale with hop number L.</a:t>
            </a:r>
            <a:endParaRPr kumimoji="1" lang="en-US" altLang="zh-CN" baseline="0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A14F8-E2C0-5443-A89A-6694C87525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86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Question</a:t>
            </a:r>
            <a:r>
              <a:rPr kumimoji="1" lang="en-US" altLang="zh-CN" baseline="0" dirty="0" smtClean="0"/>
              <a:t> is interesting, but not so many works concern this question.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Two</a:t>
            </a:r>
            <a:r>
              <a:rPr kumimoji="1" lang="en-US" altLang="zh-CN" baseline="0" dirty="0" smtClean="0"/>
              <a:t> </a:t>
            </a:r>
            <a:r>
              <a:rPr kumimoji="1" lang="en-US" altLang="zh-CN" baseline="0" dirty="0" smtClean="0"/>
              <a:t>kinds of assumptions on the buffer size when the capacity is bounded away from 0,as L goes to infinite</a:t>
            </a:r>
          </a:p>
          <a:p>
            <a:endParaRPr kumimoji="1" lang="en-US" altLang="zh-CN" baseline="0" dirty="0" smtClean="0"/>
          </a:p>
          <a:p>
            <a:r>
              <a:rPr kumimoji="1" lang="en-US" altLang="zh-CN" baseline="0" dirty="0" smtClean="0"/>
              <a:t>Unfortunately, when buffer is finite, recent results gives a lower bound for the the capacity, which decreases to 0 exponentially fast.</a:t>
            </a:r>
          </a:p>
          <a:p>
            <a:r>
              <a:rPr kumimoji="1" lang="en-US" altLang="zh-CN" dirty="0" smtClean="0"/>
              <a:t>Also, the converse for</a:t>
            </a:r>
            <a:r>
              <a:rPr kumimoji="1" lang="en-US" altLang="zh-CN" baseline="0" dirty="0" smtClean="0"/>
              <a:t> the case B=O(1) is unknown, i.e., we don’t know whether the capacity really converges to 0 as L goes to infinite.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A14F8-E2C0-5443-A89A-6694C87525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39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In our work,</a:t>
            </a:r>
            <a:r>
              <a:rPr kumimoji="1" lang="en-US" altLang="zh-CN" baseline="0" dirty="0" smtClean="0"/>
              <a:t> we shows that when B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scales with L with order </a:t>
            </a:r>
            <a:r>
              <a:rPr kumimoji="1" lang="en-US" altLang="zh-CN" baseline="0" dirty="0" err="1" smtClean="0"/>
              <a:t>loglog</a:t>
            </a:r>
            <a:r>
              <a:rPr kumimoji="1" lang="en-US" altLang="zh-CN" baseline="0" dirty="0" smtClean="0"/>
              <a:t> L, the capacity is lower bounded by 1/log L, which also converges to 0. But the convergence rate is very slow.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A14F8-E2C0-5443-A89A-6694C87525A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420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Inner code consists of repetition codes for the erasure channel;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outer code is an erasure correction code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The source node v0 transmits the symbol N times through the channel (v0, v1).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2. Intermediate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nodes tries to recover the symbol x from the N outputs from (vi−1 , vi ).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3.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successful, node vi transmits the recovered symbol N times through the channel (vi , vi+1)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A14F8-E2C0-5443-A89A-6694C87525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701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A14F8-E2C0-5443-A89A-6694C87525A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444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A14F8-E2C0-5443-A89A-6694C87525A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0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A14F8-E2C0-5443-A89A-6694C87525A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537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riangle"/>
          <p:cNvSpPr/>
          <p:nvPr/>
        </p:nvSpPr>
        <p:spPr>
          <a:xfrm>
            <a:off x="476251" y="4634508"/>
            <a:ext cx="11249487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4" name="Triangle"/>
          <p:cNvSpPr/>
          <p:nvPr/>
        </p:nvSpPr>
        <p:spPr>
          <a:xfrm>
            <a:off x="476252" y="2875359"/>
            <a:ext cx="11250017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5" name="Triangle"/>
          <p:cNvSpPr/>
          <p:nvPr/>
        </p:nvSpPr>
        <p:spPr>
          <a:xfrm rot="16200000">
            <a:off x="6917128" y="3760056"/>
            <a:ext cx="115506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6" name="Lorem Ipsum Dolor"/>
          <p:cNvSpPr>
            <a:spLocks noGrp="1"/>
          </p:cNvSpPr>
          <p:nvPr>
            <p:ph type="body" sz="quarter" idx="13"/>
          </p:nvPr>
        </p:nvSpPr>
        <p:spPr>
          <a:xfrm>
            <a:off x="476250" y="2449098"/>
            <a:ext cx="6750844" cy="388183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1687" i="1"/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7" name="Title Text"/>
          <p:cNvSpPr>
            <a:spLocks noGrp="1"/>
          </p:cNvSpPr>
          <p:nvPr>
            <p:ph type="title"/>
          </p:nvPr>
        </p:nvSpPr>
        <p:spPr>
          <a:xfrm>
            <a:off x="476250" y="2911079"/>
            <a:ext cx="6750844" cy="1696641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18" name="Body Level One…"/>
          <p:cNvSpPr>
            <a:spLocks noGrp="1"/>
          </p:cNvSpPr>
          <p:nvPr>
            <p:ph type="body" sz="quarter" idx="1"/>
          </p:nvPr>
        </p:nvSpPr>
        <p:spPr>
          <a:xfrm>
            <a:off x="7762875" y="2911079"/>
            <a:ext cx="3976688" cy="169664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687"/>
            </a:lvl1pPr>
            <a:lvl2pPr marL="0" indent="160729">
              <a:spcBef>
                <a:spcPts val="0"/>
              </a:spcBef>
              <a:buClrTx/>
              <a:buSzTx/>
              <a:buFontTx/>
              <a:buNone/>
              <a:defRPr sz="1687"/>
            </a:lvl2pPr>
            <a:lvl3pPr marL="0" indent="321457">
              <a:spcBef>
                <a:spcPts val="0"/>
              </a:spcBef>
              <a:buClrTx/>
              <a:buSzTx/>
              <a:buFontTx/>
              <a:buNone/>
              <a:defRPr sz="1687"/>
            </a:lvl3pPr>
            <a:lvl4pPr marL="0" indent="482186">
              <a:spcBef>
                <a:spcPts val="0"/>
              </a:spcBef>
              <a:buClrTx/>
              <a:buSzTx/>
              <a:buFontTx/>
              <a:buNone/>
              <a:defRPr sz="1687"/>
            </a:lvl4pPr>
            <a:lvl5pPr marL="0" indent="642915">
              <a:spcBef>
                <a:spcPts val="0"/>
              </a:spcBef>
              <a:buClrTx/>
              <a:buSzTx/>
              <a:buFontTx/>
              <a:buNone/>
              <a:defRPr sz="1687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/>
          </a:p>
        </p:txBody>
      </p:sp>
      <p:sp>
        <p:nvSpPr>
          <p:cNvPr id="1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88FE645-9EAE-E941-BEA7-B077D62EBA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riangle"/>
          <p:cNvSpPr/>
          <p:nvPr/>
        </p:nvSpPr>
        <p:spPr>
          <a:xfrm rot="16200000">
            <a:off x="6917128" y="5537064"/>
            <a:ext cx="115506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7" name="Triangle"/>
          <p:cNvSpPr/>
          <p:nvPr/>
        </p:nvSpPr>
        <p:spPr>
          <a:xfrm>
            <a:off x="476251" y="6420445"/>
            <a:ext cx="11249487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8" name="Triangle"/>
          <p:cNvSpPr/>
          <p:nvPr/>
        </p:nvSpPr>
        <p:spPr>
          <a:xfrm>
            <a:off x="476252" y="4661297"/>
            <a:ext cx="11250017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9" name="Triangle"/>
          <p:cNvSpPr/>
          <p:nvPr/>
        </p:nvSpPr>
        <p:spPr>
          <a:xfrm rot="16200000">
            <a:off x="6917128" y="5537064"/>
            <a:ext cx="115506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30" name="Lorem Ipsum Dolor"/>
          <p:cNvSpPr>
            <a:spLocks noGrp="1"/>
          </p:cNvSpPr>
          <p:nvPr>
            <p:ph type="body" sz="quarter" idx="13"/>
          </p:nvPr>
        </p:nvSpPr>
        <p:spPr>
          <a:xfrm>
            <a:off x="476250" y="4270754"/>
            <a:ext cx="6750844" cy="388183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1687" i="1"/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1" name="Image"/>
          <p:cNvSpPr>
            <a:spLocks noGrp="1"/>
          </p:cNvSpPr>
          <p:nvPr>
            <p:ph type="pic" idx="14"/>
          </p:nvPr>
        </p:nvSpPr>
        <p:spPr>
          <a:xfrm>
            <a:off x="559595" y="445403"/>
            <a:ext cx="11072812" cy="3661173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32" name="Title Text"/>
          <p:cNvSpPr>
            <a:spLocks noGrp="1"/>
          </p:cNvSpPr>
          <p:nvPr>
            <p:ph type="title"/>
          </p:nvPr>
        </p:nvSpPr>
        <p:spPr>
          <a:xfrm>
            <a:off x="476250" y="4697016"/>
            <a:ext cx="6750844" cy="1696641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3" name="Body Level One…"/>
          <p:cNvSpPr>
            <a:spLocks noGrp="1"/>
          </p:cNvSpPr>
          <p:nvPr>
            <p:ph type="body" sz="quarter" idx="1"/>
          </p:nvPr>
        </p:nvSpPr>
        <p:spPr>
          <a:xfrm>
            <a:off x="7762875" y="4697016"/>
            <a:ext cx="3976688" cy="169664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687"/>
            </a:lvl1pPr>
            <a:lvl2pPr marL="0" indent="160729">
              <a:spcBef>
                <a:spcPts val="0"/>
              </a:spcBef>
              <a:buClrTx/>
              <a:buSzTx/>
              <a:buFontTx/>
              <a:buNone/>
              <a:defRPr sz="1687"/>
            </a:lvl2pPr>
            <a:lvl3pPr marL="0" indent="321457">
              <a:spcBef>
                <a:spcPts val="0"/>
              </a:spcBef>
              <a:buClrTx/>
              <a:buSzTx/>
              <a:buFontTx/>
              <a:buNone/>
              <a:defRPr sz="1687"/>
            </a:lvl3pPr>
            <a:lvl4pPr marL="0" indent="482186">
              <a:spcBef>
                <a:spcPts val="0"/>
              </a:spcBef>
              <a:buClrTx/>
              <a:buSzTx/>
              <a:buFontTx/>
              <a:buNone/>
              <a:defRPr sz="1687"/>
            </a:lvl4pPr>
            <a:lvl5pPr marL="0" indent="642915">
              <a:spcBef>
                <a:spcPts val="0"/>
              </a:spcBef>
              <a:buClrTx/>
              <a:buSzTx/>
              <a:buFontTx/>
              <a:buNone/>
              <a:defRPr sz="1687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/>
          </a:p>
        </p:txBody>
      </p:sp>
      <p:sp>
        <p:nvSpPr>
          <p:cNvPr id="3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88FE645-9EAE-E941-BEA7-B077D62EBA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>
            <a:spLocks noGrp="1"/>
          </p:cNvSpPr>
          <p:nvPr>
            <p:ph type="title"/>
          </p:nvPr>
        </p:nvSpPr>
        <p:spPr>
          <a:xfrm>
            <a:off x="476251" y="2580681"/>
            <a:ext cx="11239500" cy="1696641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4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88FE645-9EAE-E941-BEA7-B077D62EBA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6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88FE645-9EAE-E941-BEA7-B077D62EBA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Image"/>
          <p:cNvSpPr>
            <a:spLocks noGrp="1"/>
          </p:cNvSpPr>
          <p:nvPr>
            <p:ph type="pic" sz="half" idx="13"/>
          </p:nvPr>
        </p:nvSpPr>
        <p:spPr>
          <a:xfrm>
            <a:off x="6393657" y="1866305"/>
            <a:ext cx="5238751" cy="446484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80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81" name="Body Level One…"/>
          <p:cNvSpPr>
            <a:spLocks noGrp="1"/>
          </p:cNvSpPr>
          <p:nvPr>
            <p:ph type="body" sz="half" idx="1"/>
          </p:nvPr>
        </p:nvSpPr>
        <p:spPr>
          <a:xfrm>
            <a:off x="476250" y="1919883"/>
            <a:ext cx="5453063" cy="4464844"/>
          </a:xfrm>
          <a:prstGeom prst="rect">
            <a:avLst/>
          </a:prstGeom>
        </p:spPr>
        <p:txBody>
          <a:bodyPr/>
          <a:lstStyle>
            <a:lvl1pPr marL="276810" indent="-276810">
              <a:spcBef>
                <a:spcPts val="1266"/>
              </a:spcBef>
              <a:buSzPct val="65000"/>
              <a:defRPr sz="2109"/>
            </a:lvl1pPr>
            <a:lvl2pPr marL="553621" indent="-276810">
              <a:spcBef>
                <a:spcPts val="1266"/>
              </a:spcBef>
              <a:buSzPct val="65000"/>
              <a:defRPr sz="2109"/>
            </a:lvl2pPr>
            <a:lvl3pPr marL="830431" indent="-276810">
              <a:spcBef>
                <a:spcPts val="1266"/>
              </a:spcBef>
              <a:buSzPct val="65000"/>
              <a:defRPr sz="2109"/>
            </a:lvl3pPr>
            <a:lvl4pPr marL="1107242" indent="-276810">
              <a:spcBef>
                <a:spcPts val="1266"/>
              </a:spcBef>
              <a:buSzPct val="65000"/>
              <a:defRPr sz="2109"/>
            </a:lvl4pPr>
            <a:lvl5pPr marL="1384052" indent="-276810">
              <a:spcBef>
                <a:spcPts val="1266"/>
              </a:spcBef>
              <a:buSzPct val="65000"/>
              <a:defRPr sz="2109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/>
          </a:p>
        </p:txBody>
      </p:sp>
      <p:sp>
        <p:nvSpPr>
          <p:cNvPr id="8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88FE645-9EAE-E941-BEA7-B077D62EBA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Body Level One…"/>
          <p:cNvSpPr>
            <a:spLocks noGrp="1"/>
          </p:cNvSpPr>
          <p:nvPr>
            <p:ph type="body" idx="1"/>
          </p:nvPr>
        </p:nvSpPr>
        <p:spPr>
          <a:xfrm>
            <a:off x="476251" y="892970"/>
            <a:ext cx="11239500" cy="50720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/>
          </a:p>
        </p:txBody>
      </p:sp>
      <p:sp>
        <p:nvSpPr>
          <p:cNvPr id="9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88FE645-9EAE-E941-BEA7-B077D62EBA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mage"/>
          <p:cNvSpPr>
            <a:spLocks noGrp="1"/>
          </p:cNvSpPr>
          <p:nvPr>
            <p:ph type="pic" sz="half" idx="13"/>
          </p:nvPr>
        </p:nvSpPr>
        <p:spPr>
          <a:xfrm>
            <a:off x="522301" y="428625"/>
            <a:ext cx="5238751" cy="590252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98" name="Image"/>
          <p:cNvSpPr>
            <a:spLocks noGrp="1"/>
          </p:cNvSpPr>
          <p:nvPr>
            <p:ph type="pic" sz="quarter" idx="14"/>
          </p:nvPr>
        </p:nvSpPr>
        <p:spPr>
          <a:xfrm>
            <a:off x="6427801" y="3355875"/>
            <a:ext cx="5155407" cy="2973587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99" name="Image"/>
          <p:cNvSpPr>
            <a:spLocks noGrp="1"/>
          </p:cNvSpPr>
          <p:nvPr>
            <p:ph type="pic" sz="quarter" idx="15"/>
          </p:nvPr>
        </p:nvSpPr>
        <p:spPr>
          <a:xfrm>
            <a:off x="6431778" y="428626"/>
            <a:ext cx="5155407" cy="2482453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10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88FE645-9EAE-E941-BEA7-B077D62EBA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11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88FE645-9EAE-E941-BEA7-B077D62EBA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1B750090-B4B3-214E-981C-256158FDF120}" type="datetimeFigureOut">
              <a:rPr lang="en-US" smtClean="0"/>
              <a:t>7/10/19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FE645-9EAE-E941-BEA7-B077D62EB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2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/>
          <p:cNvSpPr/>
          <p:nvPr/>
        </p:nvSpPr>
        <p:spPr>
          <a:xfrm>
            <a:off x="476250" y="1526977"/>
            <a:ext cx="11247461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3" name="Triangle"/>
          <p:cNvSpPr/>
          <p:nvPr/>
        </p:nvSpPr>
        <p:spPr>
          <a:xfrm>
            <a:off x="476250" y="446484"/>
            <a:ext cx="11247461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4" name="Title Text"/>
          <p:cNvSpPr>
            <a:spLocks noGrp="1"/>
          </p:cNvSpPr>
          <p:nvPr>
            <p:ph type="title"/>
          </p:nvPr>
        </p:nvSpPr>
        <p:spPr>
          <a:xfrm>
            <a:off x="476251" y="562570"/>
            <a:ext cx="11239500" cy="857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>
            <a:spLocks noGrp="1"/>
          </p:cNvSpPr>
          <p:nvPr>
            <p:ph type="body" idx="1"/>
          </p:nvPr>
        </p:nvSpPr>
        <p:spPr>
          <a:xfrm>
            <a:off x="476251" y="1848445"/>
            <a:ext cx="11239500" cy="4286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2"/>
          </p:nvPr>
        </p:nvSpPr>
        <p:spPr>
          <a:xfrm>
            <a:off x="5953791" y="6509743"/>
            <a:ext cx="272510" cy="2973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defRPr sz="1266">
                <a:solidFill>
                  <a:srgbClr val="4C4946"/>
                </a:solidFill>
              </a:defRPr>
            </a:lvl1pPr>
          </a:lstStyle>
          <a:p>
            <a:fld id="{B88FE645-9EAE-E941-BEA7-B077D62EB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14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7" r:id="rId1"/>
    <p:sldLayoutId id="2147484258" r:id="rId2"/>
    <p:sldLayoutId id="2147484259" r:id="rId3"/>
    <p:sldLayoutId id="2147484260" r:id="rId4"/>
    <p:sldLayoutId id="2147484261" r:id="rId5"/>
    <p:sldLayoutId id="2147484262" r:id="rId6"/>
    <p:sldLayoutId id="2147484263" r:id="rId7"/>
    <p:sldLayoutId id="2147484264" r:id="rId8"/>
    <p:sldLayoutId id="2147484266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marL="0" marR="0" indent="0" algn="ctr" defTabSz="410751" rtl="0" eaLnBrk="1" latinLnBrk="0" hangingPunct="1">
        <a:lnSpc>
          <a:spcPct val="90000"/>
        </a:lnSpc>
        <a:spcBef>
          <a:spcPts val="1125"/>
        </a:spcBef>
        <a:spcAft>
          <a:spcPts val="0"/>
        </a:spcAft>
        <a:buClrTx/>
        <a:buSzTx/>
        <a:buFontTx/>
        <a:buNone/>
        <a:tabLst/>
        <a:defRPr sz="4922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1pPr>
      <a:lvl2pPr marL="0" marR="0" indent="160729" algn="ctr" defTabSz="410751" rtl="0" eaLnBrk="1" latinLnBrk="0" hangingPunct="1">
        <a:lnSpc>
          <a:spcPct val="90000"/>
        </a:lnSpc>
        <a:spcBef>
          <a:spcPts val="1125"/>
        </a:spcBef>
        <a:spcAft>
          <a:spcPts val="0"/>
        </a:spcAft>
        <a:buClrTx/>
        <a:buSzTx/>
        <a:buFontTx/>
        <a:buNone/>
        <a:tabLst/>
        <a:defRPr sz="4922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2pPr>
      <a:lvl3pPr marL="0" marR="0" indent="321457" algn="ctr" defTabSz="410751" rtl="0" eaLnBrk="1" latinLnBrk="0" hangingPunct="1">
        <a:lnSpc>
          <a:spcPct val="90000"/>
        </a:lnSpc>
        <a:spcBef>
          <a:spcPts val="1125"/>
        </a:spcBef>
        <a:spcAft>
          <a:spcPts val="0"/>
        </a:spcAft>
        <a:buClrTx/>
        <a:buSzTx/>
        <a:buFontTx/>
        <a:buNone/>
        <a:tabLst/>
        <a:defRPr sz="4922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3pPr>
      <a:lvl4pPr marL="0" marR="0" indent="482186" algn="ctr" defTabSz="410751" rtl="0" eaLnBrk="1" latinLnBrk="0" hangingPunct="1">
        <a:lnSpc>
          <a:spcPct val="90000"/>
        </a:lnSpc>
        <a:spcBef>
          <a:spcPts val="1125"/>
        </a:spcBef>
        <a:spcAft>
          <a:spcPts val="0"/>
        </a:spcAft>
        <a:buClrTx/>
        <a:buSzTx/>
        <a:buFontTx/>
        <a:buNone/>
        <a:tabLst/>
        <a:defRPr sz="4922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4pPr>
      <a:lvl5pPr marL="0" marR="0" indent="642915" algn="ctr" defTabSz="410751" rtl="0" eaLnBrk="1" latinLnBrk="0" hangingPunct="1">
        <a:lnSpc>
          <a:spcPct val="90000"/>
        </a:lnSpc>
        <a:spcBef>
          <a:spcPts val="1125"/>
        </a:spcBef>
        <a:spcAft>
          <a:spcPts val="0"/>
        </a:spcAft>
        <a:buClrTx/>
        <a:buSzTx/>
        <a:buFontTx/>
        <a:buNone/>
        <a:tabLst/>
        <a:defRPr sz="4922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5pPr>
      <a:lvl6pPr marL="0" marR="0" indent="803643" algn="ctr" defTabSz="410751" rtl="0" eaLnBrk="1" latinLnBrk="0" hangingPunct="1">
        <a:lnSpc>
          <a:spcPct val="90000"/>
        </a:lnSpc>
        <a:spcBef>
          <a:spcPts val="1125"/>
        </a:spcBef>
        <a:spcAft>
          <a:spcPts val="0"/>
        </a:spcAft>
        <a:buClrTx/>
        <a:buSzTx/>
        <a:buFontTx/>
        <a:buNone/>
        <a:tabLst/>
        <a:defRPr sz="4922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6pPr>
      <a:lvl7pPr marL="0" marR="0" indent="964372" algn="ctr" defTabSz="410751" rtl="0" eaLnBrk="1" latinLnBrk="0" hangingPunct="1">
        <a:lnSpc>
          <a:spcPct val="90000"/>
        </a:lnSpc>
        <a:spcBef>
          <a:spcPts val="1125"/>
        </a:spcBef>
        <a:spcAft>
          <a:spcPts val="0"/>
        </a:spcAft>
        <a:buClrTx/>
        <a:buSzTx/>
        <a:buFontTx/>
        <a:buNone/>
        <a:tabLst/>
        <a:defRPr sz="4922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7pPr>
      <a:lvl8pPr marL="0" marR="0" indent="1125101" algn="ctr" defTabSz="410751" rtl="0" eaLnBrk="1" latinLnBrk="0" hangingPunct="1">
        <a:lnSpc>
          <a:spcPct val="90000"/>
        </a:lnSpc>
        <a:spcBef>
          <a:spcPts val="1125"/>
        </a:spcBef>
        <a:spcAft>
          <a:spcPts val="0"/>
        </a:spcAft>
        <a:buClrTx/>
        <a:buSzTx/>
        <a:buFontTx/>
        <a:buNone/>
        <a:tabLst/>
        <a:defRPr sz="4922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8pPr>
      <a:lvl9pPr marL="0" marR="0" indent="1285829" algn="ctr" defTabSz="410751" rtl="0" eaLnBrk="1" latinLnBrk="0" hangingPunct="1">
        <a:lnSpc>
          <a:spcPct val="90000"/>
        </a:lnSpc>
        <a:spcBef>
          <a:spcPts val="1125"/>
        </a:spcBef>
        <a:spcAft>
          <a:spcPts val="0"/>
        </a:spcAft>
        <a:buClrTx/>
        <a:buSzTx/>
        <a:buFontTx/>
        <a:buNone/>
        <a:tabLst/>
        <a:defRPr sz="4922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9pPr>
    </p:titleStyle>
    <p:bodyStyle>
      <a:lvl1pPr marL="330387" marR="0" indent="-330387" algn="l" defTabSz="410751" rtl="0" eaLnBrk="1" latinLnBrk="0" hangingPunct="1">
        <a:lnSpc>
          <a:spcPct val="100000"/>
        </a:lnSpc>
        <a:spcBef>
          <a:spcPts val="1687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2531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1pPr>
      <a:lvl2pPr marL="660773" marR="0" indent="-330387" algn="l" defTabSz="410751" rtl="0" eaLnBrk="1" latinLnBrk="0" hangingPunct="1">
        <a:lnSpc>
          <a:spcPct val="100000"/>
        </a:lnSpc>
        <a:spcBef>
          <a:spcPts val="1687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2531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2pPr>
      <a:lvl3pPr marL="991160" marR="0" indent="-330387" algn="l" defTabSz="410751" rtl="0" eaLnBrk="1" latinLnBrk="0" hangingPunct="1">
        <a:lnSpc>
          <a:spcPct val="100000"/>
        </a:lnSpc>
        <a:spcBef>
          <a:spcPts val="1687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2531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3pPr>
      <a:lvl4pPr marL="1321547" marR="0" indent="-330387" algn="l" defTabSz="410751" rtl="0" eaLnBrk="1" latinLnBrk="0" hangingPunct="1">
        <a:lnSpc>
          <a:spcPct val="100000"/>
        </a:lnSpc>
        <a:spcBef>
          <a:spcPts val="1687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2531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4pPr>
      <a:lvl5pPr marL="1651933" marR="0" indent="-330387" algn="l" defTabSz="410751" rtl="0" eaLnBrk="1" latinLnBrk="0" hangingPunct="1">
        <a:lnSpc>
          <a:spcPct val="100000"/>
        </a:lnSpc>
        <a:spcBef>
          <a:spcPts val="1687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2531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5pPr>
      <a:lvl6pPr marL="1982320" marR="0" indent="-330387" algn="l" defTabSz="410751" rtl="0" eaLnBrk="1" latinLnBrk="0" hangingPunct="1">
        <a:lnSpc>
          <a:spcPct val="100000"/>
        </a:lnSpc>
        <a:spcBef>
          <a:spcPts val="1687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2531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6pPr>
      <a:lvl7pPr marL="2312707" marR="0" indent="-330387" algn="l" defTabSz="410751" rtl="0" eaLnBrk="1" latinLnBrk="0" hangingPunct="1">
        <a:lnSpc>
          <a:spcPct val="100000"/>
        </a:lnSpc>
        <a:spcBef>
          <a:spcPts val="1687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2531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7pPr>
      <a:lvl8pPr marL="2643094" marR="0" indent="-330387" algn="l" defTabSz="410751" rtl="0" eaLnBrk="1" latinLnBrk="0" hangingPunct="1">
        <a:lnSpc>
          <a:spcPct val="100000"/>
        </a:lnSpc>
        <a:spcBef>
          <a:spcPts val="1687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2531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8pPr>
      <a:lvl9pPr marL="2973480" marR="0" indent="-330387" algn="l" defTabSz="410751" rtl="0" eaLnBrk="1" latinLnBrk="0" hangingPunct="1">
        <a:lnSpc>
          <a:spcPct val="100000"/>
        </a:lnSpc>
        <a:spcBef>
          <a:spcPts val="1687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2531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160729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321457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482186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642915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803643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964372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125101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285829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130.png"/><Relationship Id="rId5" Type="http://schemas.openxmlformats.org/officeDocument/2006/relationships/image" Target="../media/image3.png"/><Relationship Id="rId6" Type="http://schemas.openxmlformats.org/officeDocument/2006/relationships/image" Target="../media/image14.png"/><Relationship Id="rId7" Type="http://schemas.openxmlformats.org/officeDocument/2006/relationships/image" Target="../media/image27.emf"/><Relationship Id="rId8" Type="http://schemas.openxmlformats.org/officeDocument/2006/relationships/image" Target="../media/image28.emf"/><Relationship Id="rId9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130.png"/><Relationship Id="rId5" Type="http://schemas.openxmlformats.org/officeDocument/2006/relationships/image" Target="../media/image3.png"/><Relationship Id="rId6" Type="http://schemas.openxmlformats.org/officeDocument/2006/relationships/image" Target="../media/image14.png"/><Relationship Id="rId7" Type="http://schemas.openxmlformats.org/officeDocument/2006/relationships/image" Target="../media/image29.emf"/><Relationship Id="rId8" Type="http://schemas.openxmlformats.org/officeDocument/2006/relationships/image" Target="../media/image30.emf"/><Relationship Id="rId9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130.png"/><Relationship Id="rId5" Type="http://schemas.openxmlformats.org/officeDocument/2006/relationships/image" Target="../media/image3.png"/><Relationship Id="rId6" Type="http://schemas.openxmlformats.org/officeDocument/2006/relationships/image" Target="../media/image14.png"/><Relationship Id="rId7" Type="http://schemas.openxmlformats.org/officeDocument/2006/relationships/image" Target="../media/image31.emf"/><Relationship Id="rId8" Type="http://schemas.openxmlformats.org/officeDocument/2006/relationships/image" Target="../media/image23.png"/><Relationship Id="rId9" Type="http://schemas.openxmlformats.org/officeDocument/2006/relationships/image" Target="../media/image32.emf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3.png"/><Relationship Id="rId12" Type="http://schemas.openxmlformats.org/officeDocument/2006/relationships/image" Target="../media/image44.png"/><Relationship Id="rId13" Type="http://schemas.openxmlformats.org/officeDocument/2006/relationships/image" Target="../media/image45.png"/><Relationship Id="rId14" Type="http://schemas.openxmlformats.org/officeDocument/2006/relationships/image" Target="../media/image36.tiff"/><Relationship Id="rId15" Type="http://schemas.openxmlformats.org/officeDocument/2006/relationships/image" Target="../media/image47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Relationship Id="rId3" Type="http://schemas.openxmlformats.org/officeDocument/2006/relationships/image" Target="../media/image33.emf"/><Relationship Id="rId4" Type="http://schemas.openxmlformats.org/officeDocument/2006/relationships/image" Target="../media/image34.tiff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35.emf"/><Relationship Id="rId9" Type="http://schemas.openxmlformats.org/officeDocument/2006/relationships/image" Target="../media/image41.png"/><Relationship Id="rId10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.emf"/><Relationship Id="rId12" Type="http://schemas.openxmlformats.org/officeDocument/2006/relationships/image" Target="../media/image38.emf"/><Relationship Id="rId13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0.png"/><Relationship Id="rId3" Type="http://schemas.openxmlformats.org/officeDocument/2006/relationships/image" Target="../media/image33.emf"/><Relationship Id="rId4" Type="http://schemas.openxmlformats.org/officeDocument/2006/relationships/image" Target="../media/image34.tiff"/><Relationship Id="rId5" Type="http://schemas.openxmlformats.org/officeDocument/2006/relationships/image" Target="../media/image49.png"/><Relationship Id="rId6" Type="http://schemas.openxmlformats.org/officeDocument/2006/relationships/image" Target="../media/image38.png"/><Relationship Id="rId7" Type="http://schemas.openxmlformats.org/officeDocument/2006/relationships/image" Target="../media/image50.png"/><Relationship Id="rId8" Type="http://schemas.openxmlformats.org/officeDocument/2006/relationships/image" Target="../media/image36.tiff"/><Relationship Id="rId9" Type="http://schemas.openxmlformats.org/officeDocument/2006/relationships/image" Target="../media/image47.png"/><Relationship Id="rId10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130.png"/><Relationship Id="rId5" Type="http://schemas.openxmlformats.org/officeDocument/2006/relationships/image" Target="../media/image3.png"/><Relationship Id="rId6" Type="http://schemas.openxmlformats.org/officeDocument/2006/relationships/image" Target="../media/image14.png"/><Relationship Id="rId10" Type="http://schemas.openxmlformats.org/officeDocument/2006/relationships/image" Target="../media/image16.tiff"/><Relationship Id="rId8" Type="http://schemas.openxmlformats.org/officeDocument/2006/relationships/image" Target="../media/image16.png"/><Relationship Id="rId9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0.png"/><Relationship Id="rId5" Type="http://schemas.openxmlformats.org/officeDocument/2006/relationships/image" Target="../media/image3.png"/><Relationship Id="rId6" Type="http://schemas.openxmlformats.org/officeDocument/2006/relationships/image" Target="../media/image14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7.emf"/><Relationship Id="rId10" Type="http://schemas.openxmlformats.org/officeDocument/2006/relationships/image" Target="../media/image18.emf"/><Relationship Id="rId11" Type="http://schemas.openxmlformats.org/officeDocument/2006/relationships/image" Target="../media/image19.emf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130.png"/><Relationship Id="rId5" Type="http://schemas.openxmlformats.org/officeDocument/2006/relationships/image" Target="../media/image3.png"/><Relationship Id="rId6" Type="http://schemas.openxmlformats.org/officeDocument/2006/relationships/image" Target="../media/image14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130.png"/><Relationship Id="rId5" Type="http://schemas.openxmlformats.org/officeDocument/2006/relationships/image" Target="../media/image3.png"/><Relationship Id="rId6" Type="http://schemas.openxmlformats.org/officeDocument/2006/relationships/image" Target="../media/image14.png"/><Relationship Id="rId7" Type="http://schemas.openxmlformats.org/officeDocument/2006/relationships/image" Target="../media/image23.png"/><Relationship Id="rId8" Type="http://schemas.openxmlformats.org/officeDocument/2006/relationships/image" Target="../media/image24.emf"/><Relationship Id="rId9" Type="http://schemas.openxmlformats.org/officeDocument/2006/relationships/image" Target="../media/image25.png"/><Relationship Id="rId10" Type="http://schemas.openxmlformats.org/officeDocument/2006/relationships/image" Target="../media/image25.emf"/><Relationship Id="rId11" Type="http://schemas.openxmlformats.org/officeDocument/2006/relationships/image" Target="../media/image26.emf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he Road Less Traveled"/>
          <p:cNvSpPr>
            <a:spLocks noGrp="1"/>
          </p:cNvSpPr>
          <p:nvPr>
            <p:ph type="title"/>
          </p:nvPr>
        </p:nvSpPr>
        <p:spPr>
          <a:xfrm>
            <a:off x="356668" y="133027"/>
            <a:ext cx="11552039" cy="22621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920" dirty="0" smtClean="0"/>
              <a:t> </a:t>
            </a:r>
            <a:r>
              <a:rPr lang="en-US" altLang="zh-CN" sz="4920" dirty="0"/>
              <a:t>On the Capacity Scalability of Line Networks with Buffer Size Constraints</a:t>
            </a:r>
            <a:endParaRPr sz="4920" dirty="0"/>
          </a:p>
        </p:txBody>
      </p:sp>
      <p:sp>
        <p:nvSpPr>
          <p:cNvPr id="6" name="David Tse"/>
          <p:cNvSpPr/>
          <p:nvPr/>
        </p:nvSpPr>
        <p:spPr>
          <a:xfrm>
            <a:off x="6036445" y="6444438"/>
            <a:ext cx="96245" cy="500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>
            <a:lvl1pPr>
              <a:defRPr sz="3200"/>
            </a:lvl1pPr>
          </a:lstStyle>
          <a:p>
            <a:pPr algn="ctr"/>
            <a:endParaRPr lang="en-US" sz="2625" dirty="0"/>
          </a:p>
        </p:txBody>
      </p:sp>
      <p:sp>
        <p:nvSpPr>
          <p:cNvPr id="9" name="Subtitle 2"/>
          <p:cNvSpPr>
            <a:spLocks noGrp="1"/>
          </p:cNvSpPr>
          <p:nvPr/>
        </p:nvSpPr>
        <p:spPr>
          <a:xfrm>
            <a:off x="122829" y="1671374"/>
            <a:ext cx="11882375" cy="320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>
            <a:norm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uFillTx/>
                <a:latin typeface="Palatino"/>
                <a:ea typeface="Palatino"/>
                <a:cs typeface="Palatino"/>
                <a:sym typeface="Palatino"/>
              </a:defRPr>
            </a:lvl1pPr>
            <a:lvl2pPr marL="650230" marR="0" indent="0" algn="ctr" defTabSz="5842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uFillTx/>
                <a:latin typeface="Palatino"/>
                <a:ea typeface="Palatino"/>
                <a:cs typeface="Palatino"/>
                <a:sym typeface="Palatino"/>
              </a:defRPr>
            </a:lvl2pPr>
            <a:lvl3pPr marL="1300460" marR="0" indent="0" algn="ctr" defTabSz="5842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uFillTx/>
                <a:latin typeface="Palatino"/>
                <a:ea typeface="Palatino"/>
                <a:cs typeface="Palatino"/>
                <a:sym typeface="Palatino"/>
              </a:defRPr>
            </a:lvl3pPr>
            <a:lvl4pPr marL="1950690" marR="0" indent="0" algn="ctr" defTabSz="5842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uFillTx/>
                <a:latin typeface="Palatino"/>
                <a:ea typeface="Palatino"/>
                <a:cs typeface="Palatino"/>
                <a:sym typeface="Palatino"/>
              </a:defRPr>
            </a:lvl4pPr>
            <a:lvl5pPr marL="2600919" marR="0" indent="0" algn="ctr" defTabSz="5842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uFillTx/>
                <a:latin typeface="Palatino"/>
                <a:ea typeface="Palatino"/>
                <a:cs typeface="Palatino"/>
                <a:sym typeface="Palatino"/>
              </a:defRPr>
            </a:lvl5pPr>
            <a:lvl6pPr marL="3251149" marR="0" indent="0" algn="ctr" defTabSz="5842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uFillTx/>
                <a:latin typeface="Palatino"/>
                <a:ea typeface="Palatino"/>
                <a:cs typeface="Palatino"/>
                <a:sym typeface="Palatino"/>
              </a:defRPr>
            </a:lvl6pPr>
            <a:lvl7pPr marL="3901379" marR="0" indent="0" algn="ctr" defTabSz="5842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uFillTx/>
                <a:latin typeface="Palatino"/>
                <a:ea typeface="Palatino"/>
                <a:cs typeface="Palatino"/>
                <a:sym typeface="Palatino"/>
              </a:defRPr>
            </a:lvl7pPr>
            <a:lvl8pPr marL="4551609" marR="0" indent="0" algn="ctr" defTabSz="5842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uFillTx/>
                <a:latin typeface="Palatino"/>
                <a:ea typeface="Palatino"/>
                <a:cs typeface="Palatino"/>
                <a:sym typeface="Palatino"/>
              </a:defRPr>
            </a:lvl8pPr>
            <a:lvl9pPr marL="5201839" marR="0" indent="0" algn="ctr" defTabSz="5842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uFillTx/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r>
              <a:rPr lang="en-US" altLang="zh-CN" sz="2800" dirty="0">
                <a:solidFill>
                  <a:srgbClr val="000000"/>
                </a:solidFill>
              </a:rPr>
              <a:t>Prof. Shenghao Yang, </a:t>
            </a:r>
            <a:r>
              <a:rPr lang="en-US" sz="2800" b="1" dirty="0">
                <a:solidFill>
                  <a:schemeClr val="tx1"/>
                </a:solidFill>
              </a:rPr>
              <a:t>Jie Wang</a:t>
            </a:r>
            <a:r>
              <a:rPr lang="en-US" sz="2800" dirty="0">
                <a:solidFill>
                  <a:schemeClr val="tx1"/>
                </a:solidFill>
              </a:rPr>
              <a:t>, </a:t>
            </a:r>
            <a:r>
              <a:rPr lang="en-US" altLang="zh-CN" sz="2800" dirty="0">
                <a:solidFill>
                  <a:srgbClr val="000000"/>
                </a:solidFill>
              </a:rPr>
              <a:t>Yanyan Dong, Yiheng Zhang 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The Chinese University of Hong Kong, Shenzhen</a:t>
            </a:r>
          </a:p>
        </p:txBody>
      </p:sp>
      <p:sp>
        <p:nvSpPr>
          <p:cNvPr id="10" name="TextBox 3"/>
          <p:cNvSpPr txBox="1"/>
          <p:nvPr/>
        </p:nvSpPr>
        <p:spPr>
          <a:xfrm>
            <a:off x="1053021" y="4516422"/>
            <a:ext cx="9956800" cy="1323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dirty="0">
                <a:latin typeface="Palatino" charset="0"/>
                <a:ea typeface="Palatino" charset="0"/>
                <a:cs typeface="Palatino" charset="0"/>
              </a:rPr>
              <a:t>ISIT</a:t>
            </a:r>
          </a:p>
          <a:p>
            <a:pPr algn="ctr"/>
            <a:r>
              <a:rPr lang="en-US" sz="2666" dirty="0">
                <a:latin typeface="Palatino" charset="0"/>
                <a:ea typeface="Palatino" charset="0"/>
                <a:cs typeface="Palatino" charset="0"/>
              </a:rPr>
              <a:t>July 2019</a:t>
            </a:r>
          </a:p>
          <a:p>
            <a:pPr algn="ctr"/>
            <a:r>
              <a:rPr lang="en-US" sz="2666" dirty="0">
                <a:latin typeface="Palatino" charset="0"/>
                <a:ea typeface="Palatino" charset="0"/>
                <a:cs typeface="Palatino" charset="0"/>
              </a:rPr>
              <a:t>Slides available on the link </a:t>
            </a:r>
            <a:r>
              <a:rPr lang="en-US" sz="2666" dirty="0" smtClean="0">
                <a:latin typeface="Palatino" charset="0"/>
                <a:ea typeface="Palatino" charset="0"/>
                <a:cs typeface="Palatino" charset="0"/>
              </a:rPr>
              <a:t>https://walterbabyrudin.github.io</a:t>
            </a:r>
            <a:endParaRPr lang="en-US" sz="2666" dirty="0">
              <a:latin typeface="Palatino" charset="0"/>
              <a:ea typeface="Palatino" charset="0"/>
              <a:cs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18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571786" y="480683"/>
            <a:ext cx="11370006" cy="857250"/>
          </a:xfrm>
        </p:spPr>
        <p:txBody>
          <a:bodyPr>
            <a:noAutofit/>
          </a:bodyPr>
          <a:lstStyle/>
          <a:p>
            <a:r>
              <a:rPr lang="en-US" sz="3600" dirty="0"/>
              <a:t>Best Performance of proposed </a:t>
            </a:r>
            <a:r>
              <a:rPr lang="en-US" sz="3600" smtClean="0"/>
              <a:t>Code for </a:t>
            </a:r>
            <a:r>
              <a:rPr lang="en-US" sz="3600" dirty="0"/>
              <a:t>Line Networks of BSC (I)</a:t>
            </a:r>
          </a:p>
        </p:txBody>
      </p:sp>
      <p:grpSp>
        <p:nvGrpSpPr>
          <p:cNvPr id="27" name="组 26"/>
          <p:cNvGrpSpPr/>
          <p:nvPr/>
        </p:nvGrpSpPr>
        <p:grpSpPr>
          <a:xfrm>
            <a:off x="2425057" y="1668585"/>
            <a:ext cx="4394200" cy="571500"/>
            <a:chOff x="1308100" y="2501900"/>
            <a:chExt cx="4394200" cy="571500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1450" y="2501900"/>
              <a:ext cx="4127500" cy="5715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/>
                <p:cNvSpPr txBox="1"/>
                <p:nvPr/>
              </p:nvSpPr>
              <p:spPr>
                <a:xfrm>
                  <a:off x="1308100" y="2559050"/>
                  <a:ext cx="8382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1" i="1">
                                <a:latin typeface="Cambria Math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zh-CN" sz="2000" b="1" i="1">
                                <a:latin typeface="Cambria Math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 b="1" dirty="0"/>
                </a:p>
              </p:txBody>
            </p:sp>
          </mc:Choice>
          <mc:Fallback xmlns="">
            <p:sp>
              <p:nvSpPr>
                <p:cNvPr id="29" name="文本框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8100" y="2559050"/>
                  <a:ext cx="838200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/>
                <p:cNvSpPr txBox="1"/>
                <p:nvPr/>
              </p:nvSpPr>
              <p:spPr>
                <a:xfrm>
                  <a:off x="2343150" y="2593945"/>
                  <a:ext cx="8382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1" i="1">
                                <a:latin typeface="Cambria Math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zh-CN" sz="2000" b="1" i="1">
                                <a:latin typeface="Cambria Math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 b="1" dirty="0"/>
                </a:p>
              </p:txBody>
            </p:sp>
          </mc:Choice>
          <mc:Fallback xmlns="">
            <p:sp>
              <p:nvSpPr>
                <p:cNvPr id="30" name="文本框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3150" y="2593945"/>
                  <a:ext cx="838200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/>
                <p:cNvSpPr txBox="1"/>
                <p:nvPr/>
              </p:nvSpPr>
              <p:spPr>
                <a:xfrm>
                  <a:off x="4864100" y="2587595"/>
                  <a:ext cx="8382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1" i="1">
                                <a:latin typeface="Cambria Math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zh-CN" sz="2000" b="1" i="1">
                                <a:latin typeface="Cambria Math" charset="0"/>
                              </a:rPr>
                              <m:t>𝑳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 b="1" dirty="0"/>
                </a:p>
              </p:txBody>
            </p:sp>
          </mc:Choice>
          <mc:Fallback xmlns="">
            <p:sp>
              <p:nvSpPr>
                <p:cNvPr id="31" name="文本框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4100" y="2587595"/>
                  <a:ext cx="838200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组 2"/>
          <p:cNvGrpSpPr/>
          <p:nvPr/>
        </p:nvGrpSpPr>
        <p:grpSpPr>
          <a:xfrm>
            <a:off x="457793" y="2443496"/>
            <a:ext cx="9436834" cy="2057305"/>
            <a:chOff x="553328" y="2375258"/>
            <a:chExt cx="9436834" cy="2057305"/>
          </a:xfrm>
        </p:grpSpPr>
        <p:sp>
          <p:nvSpPr>
            <p:cNvPr id="16" name="文本框 15"/>
            <p:cNvSpPr txBox="1"/>
            <p:nvPr/>
          </p:nvSpPr>
          <p:spPr>
            <a:xfrm>
              <a:off x="553328" y="2375258"/>
              <a:ext cx="94368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kumimoji="1" lang="en-US" altLang="zh-CN" sz="2800" dirty="0">
                  <a:latin typeface="Palatino" charset="0"/>
                  <a:ea typeface="Palatino" charset="0"/>
                  <a:cs typeface="Palatino" charset="0"/>
                </a:rPr>
                <a:t>The best performance of our coding scheme should be</a:t>
              </a:r>
              <a:endParaRPr kumimoji="1" lang="zh-CN" altLang="en-US" sz="2800" dirty="0">
                <a:latin typeface="Palatino" charset="0"/>
                <a:ea typeface="Palatino" charset="0"/>
                <a:cs typeface="Palatino" charset="0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25232" y="2992428"/>
              <a:ext cx="5149850" cy="1440135"/>
            </a:xfrm>
            <a:prstGeom prst="rect">
              <a:avLst/>
            </a:prstGeom>
          </p:spPr>
        </p:pic>
      </p:grpSp>
      <p:grpSp>
        <p:nvGrpSpPr>
          <p:cNvPr id="2" name="组 1"/>
          <p:cNvGrpSpPr/>
          <p:nvPr/>
        </p:nvGrpSpPr>
        <p:grpSpPr>
          <a:xfrm>
            <a:off x="539681" y="4749817"/>
            <a:ext cx="9436834" cy="1383146"/>
            <a:chOff x="539681" y="4463214"/>
            <a:chExt cx="9436834" cy="1383146"/>
          </a:xfrm>
        </p:grpSpPr>
        <p:sp>
          <p:nvSpPr>
            <p:cNvPr id="20" name="文本框 19"/>
            <p:cNvSpPr txBox="1"/>
            <p:nvPr/>
          </p:nvSpPr>
          <p:spPr>
            <a:xfrm>
              <a:off x="539681" y="4463214"/>
              <a:ext cx="94368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kumimoji="1" lang="en-US" altLang="zh-CN" sz="2800" dirty="0">
                  <a:latin typeface="Palatino" charset="0"/>
                  <a:ea typeface="Palatino" charset="0"/>
                  <a:cs typeface="Palatino" charset="0"/>
                </a:rPr>
                <a:t>Global quadratic lower bound by Taylor Expansion:</a:t>
              </a:r>
              <a:endParaRPr kumimoji="1" lang="zh-CN" altLang="en-US" sz="2800" dirty="0">
                <a:latin typeface="Palatino" charset="0"/>
                <a:ea typeface="Palatino" charset="0"/>
                <a:cs typeface="Palatino" charset="0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07130" y="5054393"/>
              <a:ext cx="6831714" cy="79196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7878500" y="1593754"/>
                <a:ext cx="1947887" cy="646331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BSC with crossover probability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𝜖</m:t>
                    </m:r>
                  </m:oMath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8500" y="1593754"/>
                <a:ext cx="1947887" cy="646331"/>
              </a:xfrm>
              <a:prstGeom prst="rect">
                <a:avLst/>
              </a:prstGeom>
              <a:blipFill rotWithShape="0">
                <a:blip r:embed="rId9"/>
                <a:stretch>
                  <a:fillRect l="-2500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19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464024" y="344206"/>
            <a:ext cx="11565626" cy="857250"/>
          </a:xfrm>
        </p:spPr>
        <p:txBody>
          <a:bodyPr>
            <a:noAutofit/>
          </a:bodyPr>
          <a:lstStyle/>
          <a:p>
            <a:r>
              <a:rPr lang="en-US" sz="3600" dirty="0"/>
              <a:t>Best Performance of </a:t>
            </a:r>
            <a:r>
              <a:rPr lang="en-US" sz="3600"/>
              <a:t>proposed </a:t>
            </a:r>
            <a:r>
              <a:rPr lang="en-US" sz="3600" smtClean="0"/>
              <a:t>Code for </a:t>
            </a:r>
            <a:r>
              <a:rPr lang="en-US" sz="3600" dirty="0"/>
              <a:t>Line Networks of BSC (II)</a:t>
            </a:r>
          </a:p>
        </p:txBody>
      </p:sp>
      <p:grpSp>
        <p:nvGrpSpPr>
          <p:cNvPr id="27" name="组 26"/>
          <p:cNvGrpSpPr/>
          <p:nvPr/>
        </p:nvGrpSpPr>
        <p:grpSpPr>
          <a:xfrm>
            <a:off x="2425057" y="1668585"/>
            <a:ext cx="4394200" cy="571500"/>
            <a:chOff x="1308100" y="2501900"/>
            <a:chExt cx="4394200" cy="571500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1450" y="2501900"/>
              <a:ext cx="4127500" cy="5715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/>
                <p:cNvSpPr txBox="1"/>
                <p:nvPr/>
              </p:nvSpPr>
              <p:spPr>
                <a:xfrm>
                  <a:off x="1308100" y="2559050"/>
                  <a:ext cx="8382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1" i="1">
                                <a:latin typeface="Cambria Math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zh-CN" sz="2000" b="1" i="1">
                                <a:latin typeface="Cambria Math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 b="1" dirty="0"/>
                </a:p>
              </p:txBody>
            </p:sp>
          </mc:Choice>
          <mc:Fallback xmlns="">
            <p:sp>
              <p:nvSpPr>
                <p:cNvPr id="29" name="文本框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8100" y="2559050"/>
                  <a:ext cx="838200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/>
                <p:cNvSpPr txBox="1"/>
                <p:nvPr/>
              </p:nvSpPr>
              <p:spPr>
                <a:xfrm>
                  <a:off x="2343150" y="2593945"/>
                  <a:ext cx="8382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1" i="1">
                                <a:latin typeface="Cambria Math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zh-CN" sz="2000" b="1" i="1">
                                <a:latin typeface="Cambria Math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 b="1" dirty="0"/>
                </a:p>
              </p:txBody>
            </p:sp>
          </mc:Choice>
          <mc:Fallback xmlns="">
            <p:sp>
              <p:nvSpPr>
                <p:cNvPr id="30" name="文本框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3150" y="2593945"/>
                  <a:ext cx="838200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/>
                <p:cNvSpPr txBox="1"/>
                <p:nvPr/>
              </p:nvSpPr>
              <p:spPr>
                <a:xfrm>
                  <a:off x="4864100" y="2587595"/>
                  <a:ext cx="8382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1" i="1">
                                <a:latin typeface="Cambria Math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zh-CN" sz="2000" b="1" i="1">
                                <a:latin typeface="Cambria Math" charset="0"/>
                              </a:rPr>
                              <m:t>𝑳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 b="1" dirty="0"/>
                </a:p>
              </p:txBody>
            </p:sp>
          </mc:Choice>
          <mc:Fallback xmlns="">
            <p:sp>
              <p:nvSpPr>
                <p:cNvPr id="31" name="文本框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4100" y="2587595"/>
                  <a:ext cx="838200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组 3"/>
          <p:cNvGrpSpPr/>
          <p:nvPr/>
        </p:nvGrpSpPr>
        <p:grpSpPr>
          <a:xfrm>
            <a:off x="717100" y="2402553"/>
            <a:ext cx="10242052" cy="2197140"/>
            <a:chOff x="717100" y="2402553"/>
            <a:chExt cx="10242052" cy="2197140"/>
          </a:xfrm>
        </p:grpSpPr>
        <p:sp>
          <p:nvSpPr>
            <p:cNvPr id="16" name="文本框 15"/>
            <p:cNvSpPr txBox="1"/>
            <p:nvPr/>
          </p:nvSpPr>
          <p:spPr>
            <a:xfrm>
              <a:off x="717100" y="2402553"/>
              <a:ext cx="102420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kumimoji="1" lang="en-US" altLang="zh-CN" sz="2800" dirty="0">
                  <a:latin typeface="Palatino" charset="0"/>
                  <a:ea typeface="Palatino" charset="0"/>
                  <a:cs typeface="Palatino" charset="0"/>
                </a:rPr>
                <a:t>The lower bound for the optimization problem should be</a:t>
              </a:r>
              <a:endParaRPr kumimoji="1" lang="zh-CN" altLang="en-US" sz="2800" dirty="0">
                <a:latin typeface="Palatino" charset="0"/>
                <a:ea typeface="Palatino" charset="0"/>
                <a:cs typeface="Palatino" charset="0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12950" y="3007380"/>
              <a:ext cx="5694030" cy="1592313"/>
            </a:xfrm>
            <a:prstGeom prst="rect">
              <a:avLst/>
            </a:prstGeom>
          </p:spPr>
        </p:pic>
      </p:grpSp>
      <p:grpSp>
        <p:nvGrpSpPr>
          <p:cNvPr id="5" name="组 4"/>
          <p:cNvGrpSpPr/>
          <p:nvPr/>
        </p:nvGrpSpPr>
        <p:grpSpPr>
          <a:xfrm>
            <a:off x="703453" y="4545100"/>
            <a:ext cx="8513829" cy="1660552"/>
            <a:chOff x="703453" y="4545100"/>
            <a:chExt cx="8513829" cy="1660552"/>
          </a:xfrm>
        </p:grpSpPr>
        <p:sp>
          <p:nvSpPr>
            <p:cNvPr id="20" name="文本框 19"/>
            <p:cNvSpPr txBox="1"/>
            <p:nvPr/>
          </p:nvSpPr>
          <p:spPr>
            <a:xfrm>
              <a:off x="703453" y="4545100"/>
              <a:ext cx="79651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kumimoji="1" lang="en-US" altLang="zh-CN" sz="2800" dirty="0">
                  <a:latin typeface="Palatino" charset="0"/>
                  <a:ea typeface="Palatino" charset="0"/>
                  <a:cs typeface="Palatino" charset="0"/>
                </a:rPr>
                <a:t>Or equivalently,</a:t>
              </a:r>
              <a:endParaRPr kumimoji="1" lang="zh-CN" altLang="en-US" sz="2800" dirty="0">
                <a:latin typeface="Palatino" charset="0"/>
                <a:ea typeface="Palatino" charset="0"/>
                <a:cs typeface="Palatino" charset="0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10232" y="5163634"/>
              <a:ext cx="5607050" cy="1042018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7878500" y="1593754"/>
                <a:ext cx="1947887" cy="646331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BSC with crossover probability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𝜖</m:t>
                    </m:r>
                  </m:oMath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8500" y="1593754"/>
                <a:ext cx="1947887" cy="646331"/>
              </a:xfrm>
              <a:prstGeom prst="rect">
                <a:avLst/>
              </a:prstGeom>
              <a:blipFill rotWithShape="0">
                <a:blip r:embed="rId9"/>
                <a:stretch>
                  <a:fillRect l="-2500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553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476251" y="562570"/>
            <a:ext cx="11602018" cy="857250"/>
          </a:xfrm>
        </p:spPr>
        <p:txBody>
          <a:bodyPr>
            <a:noAutofit/>
          </a:bodyPr>
          <a:lstStyle/>
          <a:p>
            <a:r>
              <a:rPr lang="en-US" sz="3600" dirty="0"/>
              <a:t>Best Performance of </a:t>
            </a:r>
            <a:r>
              <a:rPr lang="en-US" sz="3600"/>
              <a:t>proposed </a:t>
            </a:r>
            <a:r>
              <a:rPr lang="en-US" sz="3600" smtClean="0"/>
              <a:t>Code for </a:t>
            </a:r>
            <a:r>
              <a:rPr lang="en-US" sz="3600" dirty="0"/>
              <a:t>Line Networks of BSC (III)</a:t>
            </a:r>
          </a:p>
        </p:txBody>
      </p:sp>
      <p:grpSp>
        <p:nvGrpSpPr>
          <p:cNvPr id="27" name="组 26"/>
          <p:cNvGrpSpPr/>
          <p:nvPr/>
        </p:nvGrpSpPr>
        <p:grpSpPr>
          <a:xfrm>
            <a:off x="2425057" y="1668585"/>
            <a:ext cx="4394200" cy="571500"/>
            <a:chOff x="1308100" y="2501900"/>
            <a:chExt cx="4394200" cy="571500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1450" y="2501900"/>
              <a:ext cx="4127500" cy="5715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/>
                <p:cNvSpPr txBox="1"/>
                <p:nvPr/>
              </p:nvSpPr>
              <p:spPr>
                <a:xfrm>
                  <a:off x="1308100" y="2559050"/>
                  <a:ext cx="8382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1" i="1">
                                <a:latin typeface="Cambria Math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zh-CN" sz="2000" b="1" i="1">
                                <a:latin typeface="Cambria Math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 b="1" dirty="0"/>
                </a:p>
              </p:txBody>
            </p:sp>
          </mc:Choice>
          <mc:Fallback xmlns="">
            <p:sp>
              <p:nvSpPr>
                <p:cNvPr id="29" name="文本框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8100" y="2559050"/>
                  <a:ext cx="838200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/>
                <p:cNvSpPr txBox="1"/>
                <p:nvPr/>
              </p:nvSpPr>
              <p:spPr>
                <a:xfrm>
                  <a:off x="2343150" y="2593945"/>
                  <a:ext cx="8382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1" i="1">
                                <a:latin typeface="Cambria Math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zh-CN" sz="2000" b="1" i="1">
                                <a:latin typeface="Cambria Math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 b="1" dirty="0"/>
                </a:p>
              </p:txBody>
            </p:sp>
          </mc:Choice>
          <mc:Fallback xmlns="">
            <p:sp>
              <p:nvSpPr>
                <p:cNvPr id="30" name="文本框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3150" y="2593945"/>
                  <a:ext cx="838200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/>
                <p:cNvSpPr txBox="1"/>
                <p:nvPr/>
              </p:nvSpPr>
              <p:spPr>
                <a:xfrm>
                  <a:off x="4864100" y="2587595"/>
                  <a:ext cx="8382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1" i="1">
                                <a:latin typeface="Cambria Math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zh-CN" sz="2000" b="1" i="1">
                                <a:latin typeface="Cambria Math" charset="0"/>
                              </a:rPr>
                              <m:t>𝑳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 b="1" dirty="0"/>
                </a:p>
              </p:txBody>
            </p:sp>
          </mc:Choice>
          <mc:Fallback xmlns="">
            <p:sp>
              <p:nvSpPr>
                <p:cNvPr id="31" name="文本框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4100" y="2587595"/>
                  <a:ext cx="838200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组 1"/>
          <p:cNvGrpSpPr/>
          <p:nvPr/>
        </p:nvGrpSpPr>
        <p:grpSpPr>
          <a:xfrm>
            <a:off x="723332" y="2416201"/>
            <a:ext cx="9487470" cy="987776"/>
            <a:chOff x="723332" y="2416201"/>
            <a:chExt cx="9487470" cy="987776"/>
          </a:xfrm>
        </p:grpSpPr>
        <p:sp>
          <p:nvSpPr>
            <p:cNvPr id="16" name="文本框 15"/>
            <p:cNvSpPr txBox="1"/>
            <p:nvPr/>
          </p:nvSpPr>
          <p:spPr>
            <a:xfrm>
              <a:off x="723332" y="2416201"/>
              <a:ext cx="94874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kumimoji="1" lang="en-US" altLang="zh-CN" sz="2800" dirty="0">
                  <a:latin typeface="Palatino" charset="0"/>
                  <a:ea typeface="Palatino" charset="0"/>
                  <a:cs typeface="Palatino" charset="0"/>
                </a:rPr>
                <a:t>Apply the tail bound for </a:t>
              </a:r>
              <a:r>
                <a:rPr kumimoji="1" lang="en-US" altLang="zh-CN" sz="2800" dirty="0" err="1">
                  <a:latin typeface="Palatino" charset="0"/>
                  <a:ea typeface="Palatino" charset="0"/>
                  <a:cs typeface="Palatino" charset="0"/>
                </a:rPr>
                <a:t>cdf</a:t>
              </a:r>
              <a:r>
                <a:rPr kumimoji="1" lang="en-US" altLang="zh-CN" sz="2800" dirty="0">
                  <a:latin typeface="Palatino" charset="0"/>
                  <a:ea typeface="Palatino" charset="0"/>
                  <a:cs typeface="Palatino" charset="0"/>
                </a:rPr>
                <a:t> of binomial distribution:</a:t>
              </a:r>
              <a:endParaRPr kumimoji="1" lang="zh-CN" altLang="en-US" sz="2800" dirty="0">
                <a:latin typeface="Palatino" charset="0"/>
                <a:ea typeface="Palatino" charset="0"/>
                <a:cs typeface="Palatino" charset="0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82332" y="3073320"/>
              <a:ext cx="5835650" cy="33065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7878500" y="1593754"/>
                <a:ext cx="1947887" cy="646331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BSC with crossover probability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𝜖</m:t>
                    </m:r>
                  </m:oMath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8500" y="1593754"/>
                <a:ext cx="1947887" cy="646331"/>
              </a:xfrm>
              <a:prstGeom prst="rect">
                <a:avLst/>
              </a:prstGeom>
              <a:blipFill rotWithShape="0">
                <a:blip r:embed="rId8"/>
                <a:stretch>
                  <a:fillRect l="-2500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 6"/>
          <p:cNvGrpSpPr/>
          <p:nvPr/>
        </p:nvGrpSpPr>
        <p:grpSpPr>
          <a:xfrm>
            <a:off x="723332" y="3819536"/>
            <a:ext cx="9487470" cy="1327267"/>
            <a:chOff x="723332" y="3819536"/>
            <a:chExt cx="9487470" cy="1327267"/>
          </a:xfrm>
        </p:grpSpPr>
        <p:sp>
          <p:nvSpPr>
            <p:cNvPr id="20" name="文本框 19"/>
            <p:cNvSpPr txBox="1"/>
            <p:nvPr/>
          </p:nvSpPr>
          <p:spPr>
            <a:xfrm>
              <a:off x="723332" y="3819536"/>
              <a:ext cx="94874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kumimoji="1" lang="en-US" altLang="zh-CN" sz="2800" dirty="0">
                  <a:latin typeface="Palatino" charset="0"/>
                  <a:ea typeface="Palatino" charset="0"/>
                  <a:cs typeface="Palatino" charset="0"/>
                </a:rPr>
                <a:t>This leads to a easy-solved optimization problem:</a:t>
              </a:r>
              <a:endParaRPr kumimoji="1" lang="zh-CN" altLang="en-US" sz="2800" dirty="0">
                <a:latin typeface="Palatino" charset="0"/>
                <a:ea typeface="Palatino" charset="0"/>
                <a:cs typeface="Palatino" charset="0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65328" y="4519115"/>
              <a:ext cx="7078923" cy="6276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53152" y="288286"/>
            <a:ext cx="9564806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smtClean="0"/>
              <a:t>Generalizing into Line Networks of DMC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697551" y="1689101"/>
                <a:ext cx="1101222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Wingdings" charset="2"/>
                  <a:buChar char="Ø"/>
                </a:pPr>
                <a:r>
                  <a:rPr kumimoji="1" lang="en-US" altLang="zh-CN" sz="2800" dirty="0">
                    <a:latin typeface="Palatino" charset="0"/>
                    <a:ea typeface="Palatino" charset="0"/>
                    <a:cs typeface="Palatino" charset="0"/>
                  </a:rPr>
                  <a:t>Any line network of a general DMC 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charset="0"/>
                        <a:ea typeface="Palatino" charset="0"/>
                        <a:cs typeface="Palatino" charset="0"/>
                      </a:rPr>
                      <m:t>𝑄</m:t>
                    </m:r>
                  </m:oMath>
                </a14:m>
                <a:r>
                  <a:rPr kumimoji="1" lang="en-US" altLang="zh-CN" sz="2800" dirty="0">
                    <a:latin typeface="Palatino" charset="0"/>
                    <a:ea typeface="Palatino" charset="0"/>
                    <a:cs typeface="Palatino" charset="0"/>
                  </a:rPr>
                  <a:t> can be converted into that of a non-trivial BSC:</a:t>
                </a:r>
                <a:endParaRPr kumimoji="1" lang="zh-CN" altLang="en-US" sz="2800" dirty="0">
                  <a:latin typeface="Palatino" charset="0"/>
                  <a:ea typeface="Palatino" charset="0"/>
                  <a:cs typeface="Palatino" charset="0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551" y="1689101"/>
                <a:ext cx="11012227" cy="954107"/>
              </a:xfrm>
              <a:prstGeom prst="rect">
                <a:avLst/>
              </a:prstGeom>
              <a:blipFill rotWithShape="0">
                <a:blip r:embed="rId2"/>
                <a:stretch>
                  <a:fillRect l="-941" t="-6369" r="-277" b="-159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组 29"/>
          <p:cNvGrpSpPr/>
          <p:nvPr/>
        </p:nvGrpSpPr>
        <p:grpSpPr>
          <a:xfrm>
            <a:off x="8313183" y="3682458"/>
            <a:ext cx="2912293" cy="805685"/>
            <a:chOff x="5910152" y="3130298"/>
            <a:chExt cx="2912293" cy="805685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0152" y="3130298"/>
              <a:ext cx="2912293" cy="805685"/>
            </a:xfrm>
            <a:prstGeom prst="rect">
              <a:avLst/>
            </a:prstGeom>
          </p:spPr>
        </p:pic>
        <p:sp>
          <p:nvSpPr>
            <p:cNvPr id="58" name="矩形 57"/>
            <p:cNvSpPr/>
            <p:nvPr/>
          </p:nvSpPr>
          <p:spPr>
            <a:xfrm>
              <a:off x="7137401" y="3224563"/>
              <a:ext cx="1612900" cy="280175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7137402" y="3637298"/>
              <a:ext cx="1612900" cy="247581"/>
            </a:xfrm>
            <a:prstGeom prst="rect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3" name="组 32"/>
          <p:cNvGrpSpPr/>
          <p:nvPr/>
        </p:nvGrpSpPr>
        <p:grpSpPr>
          <a:xfrm>
            <a:off x="1877890" y="5661179"/>
            <a:ext cx="3952639" cy="731433"/>
            <a:chOff x="353889" y="5661178"/>
            <a:chExt cx="3952639" cy="731433"/>
          </a:xfrm>
        </p:grpSpPr>
        <p:pic>
          <p:nvPicPr>
            <p:cNvPr id="61" name="图片 6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8300" y="5761082"/>
              <a:ext cx="3878228" cy="63152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/>
                <p:cNvSpPr txBox="1"/>
                <p:nvPr/>
              </p:nvSpPr>
              <p:spPr>
                <a:xfrm>
                  <a:off x="1759370" y="5897511"/>
                  <a:ext cx="12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dirty="0"/>
                    <a:t>Channel </a:t>
                  </a:r>
                  <a14:m>
                    <m:oMath xmlns:m="http://schemas.openxmlformats.org/officeDocument/2006/math">
                      <m:r>
                        <a:rPr kumimoji="1" lang="en-US" altLang="zh-CN" i="1">
                          <a:latin typeface="Cambria Math" charset="0"/>
                        </a:rPr>
                        <m:t>𝑃</m:t>
                      </m:r>
                    </m:oMath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62" name="文本框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9370" y="5897511"/>
                  <a:ext cx="127029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4327" t="-819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/>
                <p:cNvSpPr txBox="1"/>
                <p:nvPr/>
              </p:nvSpPr>
              <p:spPr>
                <a:xfrm>
                  <a:off x="353889" y="5661178"/>
                  <a:ext cx="12231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𝑋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zh-CN" i="1">
                            <a:latin typeface="Cambria Math" charset="0"/>
                          </a:rPr>
                          <m:t>∈{0,1}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63" name="文本框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889" y="5661178"/>
                  <a:ext cx="1223155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本框 63"/>
                <p:cNvSpPr txBox="1"/>
                <p:nvPr/>
              </p:nvSpPr>
              <p:spPr>
                <a:xfrm>
                  <a:off x="3233255" y="5719458"/>
                  <a:ext cx="82278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>
                            <a:latin typeface="Cambria Math" charset="0"/>
                          </a:rPr>
                          <m:t>𝑌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∈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𝒴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64" name="文本框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3255" y="5719458"/>
                  <a:ext cx="784895" cy="38905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775" b="-62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组 31"/>
          <p:cNvGrpSpPr/>
          <p:nvPr/>
        </p:nvGrpSpPr>
        <p:grpSpPr>
          <a:xfrm>
            <a:off x="342711" y="2681974"/>
            <a:ext cx="5232400" cy="2540000"/>
            <a:chOff x="101600" y="2832100"/>
            <a:chExt cx="5232400" cy="2540000"/>
          </a:xfrm>
        </p:grpSpPr>
        <p:grpSp>
          <p:nvGrpSpPr>
            <p:cNvPr id="17" name="组 16"/>
            <p:cNvGrpSpPr/>
            <p:nvPr/>
          </p:nvGrpSpPr>
          <p:grpSpPr>
            <a:xfrm>
              <a:off x="162523" y="3165427"/>
              <a:ext cx="3657600" cy="869394"/>
              <a:chOff x="1854200" y="2787650"/>
              <a:chExt cx="5410200" cy="1384300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54200" y="2787650"/>
                <a:ext cx="5410200" cy="1384300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4445000" y="2787650"/>
                <a:ext cx="2616200" cy="13843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1" name="矩形 10"/>
            <p:cNvSpPr/>
            <p:nvPr/>
          </p:nvSpPr>
          <p:spPr>
            <a:xfrm>
              <a:off x="1914050" y="3282939"/>
              <a:ext cx="1768699" cy="204749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914050" y="3698032"/>
              <a:ext cx="1768699" cy="190262"/>
            </a:xfrm>
            <a:prstGeom prst="rect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9" name="组 18"/>
            <p:cNvGrpSpPr/>
            <p:nvPr/>
          </p:nvGrpSpPr>
          <p:grpSpPr>
            <a:xfrm>
              <a:off x="3682749" y="3221082"/>
              <a:ext cx="1549400" cy="369332"/>
              <a:chOff x="7061200" y="3008868"/>
              <a:chExt cx="1549400" cy="369332"/>
            </a:xfrm>
          </p:grpSpPr>
          <p:cxnSp>
            <p:nvCxnSpPr>
              <p:cNvPr id="13" name="直线箭头连接符 12"/>
              <p:cNvCxnSpPr/>
              <p:nvPr/>
            </p:nvCxnSpPr>
            <p:spPr>
              <a:xfrm flipH="1">
                <a:off x="7061200" y="3200400"/>
                <a:ext cx="5207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本框 15"/>
                  <p:cNvSpPr txBox="1"/>
                  <p:nvPr/>
                </p:nvSpPr>
                <p:spPr>
                  <a:xfrm>
                    <a:off x="7581900" y="3008868"/>
                    <a:ext cx="10287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CN" dirty="0"/>
                      <a:t>Input: </a:t>
                    </a:r>
                    <a14:m>
                      <m:oMath xmlns:m="http://schemas.openxmlformats.org/officeDocument/2006/math">
                        <m:r>
                          <a:rPr kumimoji="1" lang="en-US" altLang="zh-CN" i="1">
                            <a:latin typeface="Cambria Math" charset="0"/>
                          </a:rPr>
                          <m:t>0</m:t>
                        </m:r>
                      </m:oMath>
                    </a14:m>
                    <a:endParaRPr kumimoji="1" lang="zh-CN" altLang="en-US" dirty="0"/>
                  </a:p>
                </p:txBody>
              </p:sp>
            </mc:Choice>
            <mc:Fallback xmlns="">
              <p:sp>
                <p:nvSpPr>
                  <p:cNvPr id="16" name="文本框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1900" y="3008868"/>
                    <a:ext cx="1028700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5357" t="-8197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" name="组 20"/>
            <p:cNvGrpSpPr/>
            <p:nvPr/>
          </p:nvGrpSpPr>
          <p:grpSpPr>
            <a:xfrm>
              <a:off x="3682749" y="3601223"/>
              <a:ext cx="1549400" cy="369332"/>
              <a:chOff x="6412456" y="3300412"/>
              <a:chExt cx="1549400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文本框 47"/>
                  <p:cNvSpPr txBox="1"/>
                  <p:nvPr/>
                </p:nvSpPr>
                <p:spPr>
                  <a:xfrm>
                    <a:off x="6933156" y="3300412"/>
                    <a:ext cx="10287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CN" dirty="0"/>
                      <a:t>Input: </a:t>
                    </a:r>
                    <a14:m>
                      <m:oMath xmlns:m="http://schemas.openxmlformats.org/officeDocument/2006/math">
                        <m:r>
                          <a:rPr kumimoji="1" lang="en-US" altLang="zh-CN" i="1">
                            <a:latin typeface="Cambria Math" charset="0"/>
                          </a:rPr>
                          <m:t>1</m:t>
                        </m:r>
                      </m:oMath>
                    </a14:m>
                    <a:endParaRPr kumimoji="1" lang="zh-CN" altLang="en-US" dirty="0"/>
                  </a:p>
                </p:txBody>
              </p:sp>
            </mc:Choice>
            <mc:Fallback xmlns="">
              <p:sp>
                <p:nvSpPr>
                  <p:cNvPr id="48" name="文本框 4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33156" y="3300412"/>
                    <a:ext cx="1028700" cy="36933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5357" t="-1000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9" name="直线箭头连接符 48"/>
              <p:cNvCxnSpPr/>
              <p:nvPr/>
            </p:nvCxnSpPr>
            <p:spPr>
              <a:xfrm flipH="1">
                <a:off x="6412456" y="3523218"/>
                <a:ext cx="5207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 26"/>
            <p:cNvGrpSpPr/>
            <p:nvPr/>
          </p:nvGrpSpPr>
          <p:grpSpPr>
            <a:xfrm>
              <a:off x="1196019" y="4469682"/>
              <a:ext cx="3483931" cy="669091"/>
              <a:chOff x="2840059" y="4131508"/>
              <a:chExt cx="4112986" cy="669092"/>
            </a:xfrm>
          </p:grpSpPr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40059" y="4201080"/>
                <a:ext cx="4112986" cy="59952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文本框 22"/>
                  <p:cNvSpPr txBox="1"/>
                  <p:nvPr/>
                </p:nvSpPr>
                <p:spPr>
                  <a:xfrm>
                    <a:off x="4222960" y="4316174"/>
                    <a:ext cx="145079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CN" dirty="0"/>
                      <a:t>Channel </a:t>
                    </a:r>
                    <a14:m>
                      <m:oMath xmlns:m="http://schemas.openxmlformats.org/officeDocument/2006/math">
                        <m:r>
                          <a:rPr kumimoji="1" lang="en-US" altLang="zh-CN" i="1">
                            <a:latin typeface="Cambria Math" charset="0"/>
                          </a:rPr>
                          <m:t>𝑄</m:t>
                        </m:r>
                      </m:oMath>
                    </a14:m>
                    <a:endParaRPr kumimoji="1" lang="zh-CN" altLang="en-US" dirty="0"/>
                  </a:p>
                </p:txBody>
              </p:sp>
            </mc:Choice>
            <mc:Fallback xmlns="">
              <p:sp>
                <p:nvSpPr>
                  <p:cNvPr id="23" name="文本框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22960" y="4316174"/>
                    <a:ext cx="1450795" cy="36933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3960" t="-1000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文本框 25"/>
                  <p:cNvSpPr txBox="1"/>
                  <p:nvPr/>
                </p:nvSpPr>
                <p:spPr>
                  <a:xfrm>
                    <a:off x="3100013" y="4131508"/>
                    <a:ext cx="1007460" cy="36933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i="1">
                              <a:latin typeface="Cambria Math" charset="0"/>
                            </a:rPr>
                            <m:t>𝑋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∈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𝒳</m:t>
                          </m:r>
                        </m:oMath>
                      </m:oMathPara>
                    </a14:m>
                    <a:endParaRPr kumimoji="1" lang="zh-CN" altLang="en-US" dirty="0"/>
                  </a:p>
                </p:txBody>
              </p:sp>
            </mc:Choice>
            <mc:Fallback xmlns="">
              <p:sp>
                <p:nvSpPr>
                  <p:cNvPr id="26" name="文本框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00013" y="4131508"/>
                    <a:ext cx="862993" cy="369332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r="-75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文本框 54"/>
                  <p:cNvSpPr txBox="1"/>
                  <p:nvPr/>
                </p:nvSpPr>
                <p:spPr>
                  <a:xfrm>
                    <a:off x="5786062" y="4147145"/>
                    <a:ext cx="971351" cy="36933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i="1">
                              <a:latin typeface="Cambria Math" charset="0"/>
                            </a:rPr>
                            <m:t>𝑌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∈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𝒴</m:t>
                          </m:r>
                        </m:oMath>
                      </m:oMathPara>
                    </a14:m>
                    <a:endParaRPr kumimoji="1" lang="zh-CN" altLang="en-US" dirty="0"/>
                  </a:p>
                </p:txBody>
              </p:sp>
            </mc:Choice>
            <mc:Fallback xmlns="">
              <p:sp>
                <p:nvSpPr>
                  <p:cNvPr id="55" name="文本框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86063" y="4147145"/>
                    <a:ext cx="832407" cy="369332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r="-11304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1" name="矩形 30"/>
            <p:cNvSpPr/>
            <p:nvPr/>
          </p:nvSpPr>
          <p:spPr>
            <a:xfrm>
              <a:off x="101600" y="2832100"/>
              <a:ext cx="5232400" cy="2540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8" name="组 37"/>
          <p:cNvGrpSpPr/>
          <p:nvPr/>
        </p:nvGrpSpPr>
        <p:grpSpPr>
          <a:xfrm>
            <a:off x="5712425" y="5671889"/>
            <a:ext cx="2771235" cy="639401"/>
            <a:chOff x="4188424" y="5671888"/>
            <a:chExt cx="2771235" cy="639401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188424" y="5765189"/>
              <a:ext cx="2654300" cy="5461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/>
                <p:cNvSpPr txBox="1"/>
                <p:nvPr/>
              </p:nvSpPr>
              <p:spPr>
                <a:xfrm>
                  <a:off x="4306528" y="5822598"/>
                  <a:ext cx="159897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dirty="0"/>
                    <a:t>Transition </a:t>
                  </a:r>
                  <a14:m>
                    <m:oMath xmlns:m="http://schemas.openxmlformats.org/officeDocument/2006/math">
                      <m:r>
                        <a:rPr kumimoji="1" lang="en-US" altLang="zh-CN" i="1">
                          <a:latin typeface="Cambria Math" charset="0"/>
                        </a:rPr>
                        <m:t>𝑊</m:t>
                      </m:r>
                    </m:oMath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36" name="文本框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6528" y="5822598"/>
                  <a:ext cx="1598972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3042" t="-819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/>
                <p:cNvSpPr txBox="1"/>
                <p:nvPr/>
              </p:nvSpPr>
              <p:spPr>
                <a:xfrm>
                  <a:off x="5651559" y="5671888"/>
                  <a:ext cx="1308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𝑌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zh-CN" i="1">
                            <a:latin typeface="Cambria Math" charset="0"/>
                          </a:rPr>
                          <m:t>∈{0,1}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37" name="文本框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1559" y="5671888"/>
                  <a:ext cx="1308100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2848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282890" y="274638"/>
            <a:ext cx="9143810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smtClean="0"/>
              <a:t>Generalizing into Line Networks of DMC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655093" y="1689101"/>
                <a:ext cx="1012720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Wingdings" charset="2"/>
                  <a:buChar char="Ø"/>
                </a:pPr>
                <a:r>
                  <a:rPr kumimoji="1" lang="en-US" altLang="zh-CN" sz="2800" dirty="0">
                    <a:latin typeface="Palatino" charset="0"/>
                    <a:ea typeface="Palatino" charset="0"/>
                    <a:cs typeface="Palatino" charset="0"/>
                  </a:rPr>
                  <a:t>Any line network of a general DMC 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charset="0"/>
                        <a:ea typeface="Palatino" charset="0"/>
                        <a:cs typeface="Palatino" charset="0"/>
                      </a:rPr>
                      <m:t>𝑄</m:t>
                    </m:r>
                  </m:oMath>
                </a14:m>
                <a:r>
                  <a:rPr kumimoji="1" lang="en-US" altLang="zh-CN" sz="2800" dirty="0">
                    <a:latin typeface="Palatino" charset="0"/>
                    <a:ea typeface="Palatino" charset="0"/>
                    <a:cs typeface="Palatino" charset="0"/>
                  </a:rPr>
                  <a:t> can be converted into that of a non-trivial BSC:</a:t>
                </a:r>
                <a:endParaRPr kumimoji="1" lang="zh-CN" altLang="en-US" sz="2800" dirty="0">
                  <a:latin typeface="Palatino" charset="0"/>
                  <a:ea typeface="Palatino" charset="0"/>
                  <a:cs typeface="Palatino" charset="0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93" y="1689101"/>
                <a:ext cx="10127207" cy="954107"/>
              </a:xfrm>
              <a:prstGeom prst="rect">
                <a:avLst/>
              </a:prstGeom>
              <a:blipFill rotWithShape="0">
                <a:blip r:embed="rId2"/>
                <a:stretch>
                  <a:fillRect l="-1023" t="-6369" b="-159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组 29"/>
          <p:cNvGrpSpPr/>
          <p:nvPr/>
        </p:nvGrpSpPr>
        <p:grpSpPr>
          <a:xfrm>
            <a:off x="4313420" y="3708048"/>
            <a:ext cx="2912293" cy="805685"/>
            <a:chOff x="5910152" y="3130298"/>
            <a:chExt cx="2912293" cy="805685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0152" y="3130298"/>
              <a:ext cx="2912293" cy="805685"/>
            </a:xfrm>
            <a:prstGeom prst="rect">
              <a:avLst/>
            </a:prstGeom>
          </p:spPr>
        </p:pic>
        <p:sp>
          <p:nvSpPr>
            <p:cNvPr id="58" name="矩形 57"/>
            <p:cNvSpPr/>
            <p:nvPr/>
          </p:nvSpPr>
          <p:spPr>
            <a:xfrm>
              <a:off x="7137401" y="3224563"/>
              <a:ext cx="1612900" cy="280175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7137402" y="3637298"/>
              <a:ext cx="1612900" cy="247581"/>
            </a:xfrm>
            <a:prstGeom prst="rect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3" name="组 32"/>
          <p:cNvGrpSpPr/>
          <p:nvPr/>
        </p:nvGrpSpPr>
        <p:grpSpPr>
          <a:xfrm>
            <a:off x="2398590" y="2710783"/>
            <a:ext cx="3952639" cy="731433"/>
            <a:chOff x="353889" y="5661178"/>
            <a:chExt cx="3952639" cy="731433"/>
          </a:xfrm>
        </p:grpSpPr>
        <p:pic>
          <p:nvPicPr>
            <p:cNvPr id="61" name="图片 6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8300" y="5761082"/>
              <a:ext cx="3878228" cy="63152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/>
                <p:cNvSpPr txBox="1"/>
                <p:nvPr/>
              </p:nvSpPr>
              <p:spPr>
                <a:xfrm>
                  <a:off x="1759370" y="5897511"/>
                  <a:ext cx="127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dirty="0"/>
                    <a:t>Channel </a:t>
                  </a:r>
                  <a14:m>
                    <m:oMath xmlns:m="http://schemas.openxmlformats.org/officeDocument/2006/math">
                      <m:r>
                        <a:rPr kumimoji="1" lang="en-US" altLang="zh-CN" i="1">
                          <a:latin typeface="Cambria Math" charset="0"/>
                        </a:rPr>
                        <m:t>𝑃</m:t>
                      </m:r>
                    </m:oMath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62" name="文本框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9370" y="5897511"/>
                  <a:ext cx="127029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846" t="-819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/>
                <p:cNvSpPr txBox="1"/>
                <p:nvPr/>
              </p:nvSpPr>
              <p:spPr>
                <a:xfrm>
                  <a:off x="353889" y="5661178"/>
                  <a:ext cx="12231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𝑋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zh-CN" i="1">
                            <a:latin typeface="Cambria Math" charset="0"/>
                          </a:rPr>
                          <m:t>∈{0,1}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63" name="文本框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889" y="5661178"/>
                  <a:ext cx="1223155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本框 63"/>
                <p:cNvSpPr txBox="1"/>
                <p:nvPr/>
              </p:nvSpPr>
              <p:spPr>
                <a:xfrm>
                  <a:off x="3233255" y="5719458"/>
                  <a:ext cx="82278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>
                            <a:latin typeface="Cambria Math" charset="0"/>
                          </a:rPr>
                          <m:t>𝑌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∈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𝒴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64" name="文本框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3255" y="5719458"/>
                  <a:ext cx="784895" cy="38905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组 37"/>
          <p:cNvGrpSpPr/>
          <p:nvPr/>
        </p:nvGrpSpPr>
        <p:grpSpPr>
          <a:xfrm>
            <a:off x="6233125" y="2721493"/>
            <a:ext cx="2771235" cy="639401"/>
            <a:chOff x="4188424" y="5671888"/>
            <a:chExt cx="2771235" cy="639401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88424" y="5765189"/>
              <a:ext cx="2654300" cy="5461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/>
                <p:cNvSpPr txBox="1"/>
                <p:nvPr/>
              </p:nvSpPr>
              <p:spPr>
                <a:xfrm>
                  <a:off x="4306528" y="5822598"/>
                  <a:ext cx="159897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dirty="0"/>
                    <a:t>Transition </a:t>
                  </a:r>
                  <a14:m>
                    <m:oMath xmlns:m="http://schemas.openxmlformats.org/officeDocument/2006/math">
                      <m:r>
                        <a:rPr kumimoji="1" lang="en-US" altLang="zh-CN" i="1">
                          <a:latin typeface="Cambria Math" charset="0"/>
                        </a:rPr>
                        <m:t>𝑊</m:t>
                      </m:r>
                    </m:oMath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36" name="文本框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6528" y="5822598"/>
                  <a:ext cx="1598972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3435" t="-819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/>
                <p:cNvSpPr txBox="1"/>
                <p:nvPr/>
              </p:nvSpPr>
              <p:spPr>
                <a:xfrm>
                  <a:off x="5651559" y="5671888"/>
                  <a:ext cx="1308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𝑌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zh-CN" i="1">
                            <a:latin typeface="Cambria Math" charset="0"/>
                          </a:rPr>
                          <m:t>∈{0,1}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37" name="文本框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1559" y="5671888"/>
                  <a:ext cx="1308100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组 6"/>
          <p:cNvGrpSpPr/>
          <p:nvPr/>
        </p:nvGrpSpPr>
        <p:grpSpPr>
          <a:xfrm>
            <a:off x="2273187" y="4738621"/>
            <a:ext cx="7427623" cy="971550"/>
            <a:chOff x="2273187" y="4738621"/>
            <a:chExt cx="7427623" cy="97155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73187" y="4738621"/>
              <a:ext cx="2336800" cy="97155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862110" y="4927756"/>
              <a:ext cx="4838700" cy="67516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214651" y="5945134"/>
                <a:ext cx="101266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800" dirty="0">
                    <a:latin typeface="Palatino" charset="0"/>
                    <a:ea typeface="Palatino" charset="0"/>
                    <a:cs typeface="Palatino" charset="0"/>
                  </a:rPr>
                  <a:t>The Channel 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charset="0"/>
                        <a:ea typeface="Palatino" charset="0"/>
                        <a:cs typeface="Palatino" charset="0"/>
                      </a:rPr>
                      <m:t>𝑃𝑊</m:t>
                    </m:r>
                  </m:oMath>
                </a14:m>
                <a:r>
                  <a:rPr kumimoji="1" lang="en-US" altLang="zh-CN" sz="2800" dirty="0">
                    <a:latin typeface="Palatino" charset="0"/>
                    <a:ea typeface="Palatino" charset="0"/>
                    <a:cs typeface="Palatino" charset="0"/>
                  </a:rPr>
                  <a:t> is the desired </a:t>
                </a:r>
                <a:r>
                  <a:rPr kumimoji="1" lang="en-US" altLang="zh-CN" sz="2800" b="1" dirty="0">
                    <a:solidFill>
                      <a:srgbClr val="0432FF"/>
                    </a:solidFill>
                    <a:latin typeface="Palatino" charset="0"/>
                    <a:ea typeface="Palatino" charset="0"/>
                    <a:cs typeface="Palatino" charset="0"/>
                  </a:rPr>
                  <a:t>BSC</a:t>
                </a:r>
                <a:r>
                  <a:rPr kumimoji="1" lang="en-US" altLang="zh-CN" sz="2800" dirty="0">
                    <a:latin typeface="Palatino" charset="0"/>
                    <a:ea typeface="Palatino" charset="0"/>
                    <a:cs typeface="Palatino" charset="0"/>
                  </a:rPr>
                  <a:t> with </a:t>
                </a:r>
                <a:r>
                  <a:rPr kumimoji="1" lang="en-US" altLang="zh-CN" sz="2800" b="1" dirty="0">
                    <a:solidFill>
                      <a:srgbClr val="0432FF"/>
                    </a:solidFill>
                    <a:latin typeface="Palatino" charset="0"/>
                    <a:ea typeface="Palatino" charset="0"/>
                    <a:cs typeface="Palatino" charset="0"/>
                  </a:rPr>
                  <a:t>positive</a:t>
                </a:r>
                <a:r>
                  <a:rPr kumimoji="1" lang="en-US" altLang="zh-CN" sz="2800" dirty="0">
                    <a:latin typeface="Palatino" charset="0"/>
                    <a:ea typeface="Palatino" charset="0"/>
                    <a:cs typeface="Palatino" charset="0"/>
                  </a:rPr>
                  <a:t> capacity</a:t>
                </a:r>
                <a:endParaRPr kumimoji="1" lang="zh-CN" altLang="en-US" sz="2800" dirty="0">
                  <a:latin typeface="Palatino" charset="0"/>
                  <a:ea typeface="Palatino" charset="0"/>
                  <a:cs typeface="Palatino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651" y="5945134"/>
                <a:ext cx="10126638" cy="523220"/>
              </a:xfrm>
              <a:prstGeom prst="rect">
                <a:avLst/>
              </a:prstGeom>
              <a:blipFill rotWithShape="0">
                <a:blip r:embed="rId13"/>
                <a:stretch>
                  <a:fillRect l="-1204" t="-11628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06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978926" y="385148"/>
            <a:ext cx="8044503" cy="857250"/>
          </a:xfrm>
        </p:spPr>
        <p:txBody>
          <a:bodyPr/>
          <a:lstStyle/>
          <a:p>
            <a:r>
              <a:rPr lang="en-US" dirty="0" smtClean="0"/>
              <a:t>Remarks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09432" y="1257192"/>
                <a:ext cx="12214747" cy="43402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kumimoji="1" lang="en-US" altLang="zh-CN" sz="2800" dirty="0">
                    <a:latin typeface="Palatino" charset="0"/>
                    <a:ea typeface="Palatino" charset="0"/>
                    <a:cs typeface="Palatino" charset="0"/>
                  </a:rPr>
                  <a:t>The proposed coding scheme achieve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sz="2800" i="1">
                            <a:latin typeface="Cambria Math" charset="0"/>
                            <a:ea typeface="Palatino" charset="0"/>
                            <a:cs typeface="Palatino" charset="0"/>
                          </a:rPr>
                        </m:ctrlPr>
                      </m:fPr>
                      <m:num>
                        <m:r>
                          <a:rPr kumimoji="1" lang="en-US" altLang="zh-CN" sz="2800" i="1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1</m:t>
                        </m:r>
                      </m:num>
                      <m:den>
                        <m:func>
                          <m:funcPr>
                            <m:ctrlPr>
                              <a:rPr kumimoji="1" lang="en-US" altLang="zh-CN" sz="2800" i="1">
                                <a:latin typeface="Cambria Math" charset="0"/>
                                <a:ea typeface="Palatino" charset="0"/>
                                <a:cs typeface="Palatino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sz="2800">
                                <a:latin typeface="Cambria Math" charset="0"/>
                                <a:ea typeface="Palatino" charset="0"/>
                                <a:cs typeface="Palatino" charset="0"/>
                              </a:rPr>
                              <m:t>log</m:t>
                            </m:r>
                          </m:fName>
                          <m:e>
                            <m:r>
                              <a:rPr kumimoji="1" lang="en-US" altLang="zh-CN" sz="2800" i="1">
                                <a:latin typeface="Cambria Math" charset="0"/>
                                <a:ea typeface="Palatino" charset="0"/>
                                <a:cs typeface="Palatino" charset="0"/>
                              </a:rPr>
                              <m:t>𝐿</m:t>
                            </m:r>
                          </m:e>
                        </m:func>
                      </m:den>
                    </m:f>
                  </m:oMath>
                </a14:m>
                <a:r>
                  <a:rPr kumimoji="1" lang="en-US" altLang="zh-CN" sz="2800" dirty="0">
                    <a:latin typeface="Palatino" charset="0"/>
                    <a:ea typeface="Palatino" charset="0"/>
                    <a:cs typeface="Palatino" charset="0"/>
                  </a:rPr>
                  <a:t> scalability of line network capacity with buffer size 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charset="0"/>
                        <a:ea typeface="Palatino" charset="0"/>
                        <a:cs typeface="Palatino" charset="0"/>
                      </a:rPr>
                      <m:t>𝑂</m:t>
                    </m:r>
                    <m:r>
                      <a:rPr kumimoji="1" lang="en-US" altLang="zh-CN" sz="2800" i="1">
                        <a:latin typeface="Cambria Math" charset="0"/>
                        <a:ea typeface="Palatino" charset="0"/>
                        <a:cs typeface="Palatino" charset="0"/>
                      </a:rPr>
                      <m:t>(</m:t>
                    </m:r>
                    <m:func>
                      <m:funcPr>
                        <m:ctrlPr>
                          <a:rPr kumimoji="1" lang="en-US" altLang="zh-CN" sz="2800" i="1">
                            <a:latin typeface="Cambria Math" charset="0"/>
                            <a:ea typeface="Palatino" charset="0"/>
                            <a:cs typeface="Palatino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800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log</m:t>
                        </m:r>
                      </m:fName>
                      <m:e>
                        <m:func>
                          <m:funcPr>
                            <m:ctrlPr>
                              <a:rPr kumimoji="1" lang="en-US" altLang="zh-CN" sz="2800" i="1">
                                <a:latin typeface="Cambria Math" charset="0"/>
                                <a:ea typeface="Palatino" charset="0"/>
                                <a:cs typeface="Palatino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sz="2800">
                                <a:latin typeface="Cambria Math" charset="0"/>
                                <a:ea typeface="Palatino" charset="0"/>
                                <a:cs typeface="Palatino" charset="0"/>
                              </a:rPr>
                              <m:t>log</m:t>
                            </m:r>
                          </m:fName>
                          <m:e>
                            <m:r>
                              <a:rPr kumimoji="1" lang="en-US" altLang="zh-CN" sz="2800" i="1">
                                <a:latin typeface="Cambria Math" charset="0"/>
                                <a:ea typeface="Palatino" charset="0"/>
                                <a:cs typeface="Palatino" charset="0"/>
                              </a:rPr>
                              <m:t>𝐿</m:t>
                            </m:r>
                          </m:e>
                        </m:func>
                      </m:e>
                    </m:func>
                    <m:r>
                      <a:rPr kumimoji="1" lang="en-US" altLang="zh-CN" sz="2800" i="1">
                        <a:latin typeface="Cambria Math" charset="0"/>
                        <a:ea typeface="Palatino" charset="0"/>
                        <a:cs typeface="Palatino" charset="0"/>
                      </a:rPr>
                      <m:t>)</m:t>
                    </m:r>
                  </m:oMath>
                </a14:m>
                <a:endParaRPr kumimoji="1" lang="en-US" altLang="zh-CN" sz="2800" dirty="0">
                  <a:latin typeface="Palatino" charset="0"/>
                  <a:ea typeface="Palatino" charset="0"/>
                  <a:cs typeface="Palatino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kumimoji="1" lang="en-US" altLang="zh-CN" sz="2800" dirty="0">
                    <a:latin typeface="Palatino" charset="0"/>
                    <a:ea typeface="Palatino" charset="0"/>
                    <a:cs typeface="Palatino" charset="0"/>
                  </a:rPr>
                  <a:t>Practical codes may achieve a higher rate under the same buffer size constraint:</a:t>
                </a:r>
              </a:p>
              <a:p>
                <a:pPr marL="12001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kumimoji="1" lang="en-US" altLang="zh-CN" sz="2800" dirty="0">
                    <a:latin typeface="Palatino" charset="0"/>
                    <a:ea typeface="Palatino" charset="0"/>
                    <a:cs typeface="Palatino" charset="0"/>
                  </a:rPr>
                  <a:t>Random Linear Codes for Packet Erasure Channels</a:t>
                </a:r>
              </a:p>
              <a:p>
                <a:pPr marL="12001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kumimoji="1" lang="en-US" altLang="zh-CN" sz="2800" dirty="0">
                    <a:latin typeface="Palatino" charset="0"/>
                    <a:ea typeface="Palatino" charset="0"/>
                    <a:cs typeface="Palatino" charset="0"/>
                  </a:rPr>
                  <a:t>Convolutional codes for Binary Symmetric Channels</a:t>
                </a:r>
                <a:endParaRPr kumimoji="1" lang="zh-CN" altLang="en-US" sz="2800" dirty="0">
                  <a:latin typeface="Palatino" charset="0"/>
                  <a:ea typeface="Palatino" charset="0"/>
                  <a:cs typeface="Palatino" charset="0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32" y="1257192"/>
                <a:ext cx="12214747" cy="4340227"/>
              </a:xfrm>
              <a:prstGeom prst="rect">
                <a:avLst/>
              </a:prstGeom>
              <a:blipFill rotWithShape="0">
                <a:blip r:embed="rId2"/>
                <a:stretch>
                  <a:fillRect l="-898" b="-16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052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462603" y="412445"/>
            <a:ext cx="11239500" cy="857250"/>
          </a:xfrm>
        </p:spPr>
        <p:txBody>
          <a:bodyPr/>
          <a:lstStyle/>
          <a:p>
            <a:r>
              <a:rPr lang="en-US" dirty="0" smtClean="0"/>
              <a:t>Future Study</a:t>
            </a:r>
            <a:endParaRPr 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436728" y="1158331"/>
            <a:ext cx="114550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2800" dirty="0">
                <a:latin typeface="Palatino" charset="0"/>
                <a:ea typeface="Palatino" charset="0"/>
                <a:cs typeface="Palatino" charset="0"/>
              </a:rPr>
              <a:t>Our Scalability Results can be extended into more general channels:</a:t>
            </a:r>
            <a:endParaRPr kumimoji="1" lang="zh-CN" altLang="en-US" sz="2800" dirty="0">
              <a:latin typeface="Palatino" charset="0"/>
              <a:ea typeface="Palatino" charset="0"/>
              <a:cs typeface="Palatino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表格 3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798818"/>
                  </p:ext>
                </p:extLst>
              </p:nvPr>
            </p:nvGraphicFramePr>
            <p:xfrm>
              <a:off x="1640007" y="4026677"/>
              <a:ext cx="8102277" cy="2640255"/>
            </p:xfrm>
            <a:graphic>
              <a:graphicData uri="http://schemas.openxmlformats.org/drawingml/2006/table">
                <a:tbl>
                  <a:tblPr firstRow="1" bandRow="1">
                    <a:tableStyleId>{0505E3EF-67EA-436B-97B2-0124C06EBD24}</a:tableStyleId>
                  </a:tblPr>
                  <a:tblGrid>
                    <a:gridCol w="2206076"/>
                    <a:gridCol w="3195441"/>
                    <a:gridCol w="2700760"/>
                  </a:tblGrid>
                  <a:tr h="490505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 smtClean="0"/>
                            <a:t>Buffer Size</a:t>
                          </a:r>
                          <a:endParaRPr lang="zh-CN" altLang="en-US" sz="2800" b="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 smtClean="0"/>
                            <a:t>Capacity</a:t>
                          </a:r>
                          <a:endParaRPr lang="zh-CN" altLang="en-US" sz="2800" b="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4905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 smtClean="0"/>
                            <a:t>[Cover,</a:t>
                          </a:r>
                          <a:r>
                            <a:rPr lang="en-US" altLang="zh-CN" sz="2800" b="0" baseline="0" dirty="0" smtClean="0"/>
                            <a:t> 2006</a:t>
                          </a:r>
                          <a:r>
                            <a:rPr lang="en-US" altLang="zh-CN" sz="2800" b="0" dirty="0" smtClean="0"/>
                            <a:t>]</a:t>
                          </a:r>
                          <a:endParaRPr lang="zh-CN" altLang="en-US" sz="28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 smtClean="0"/>
                            <a:t>Unlimited</a:t>
                          </a:r>
                          <a:endParaRPr lang="zh-CN" altLang="en-US" sz="2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 smtClean="0"/>
                            <a:t>Min-cut Capacity</a:t>
                          </a:r>
                          <a:endParaRPr lang="zh-CN" altLang="en-US" sz="2800" b="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</a:tr>
                  <a:tr h="4905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 smtClean="0"/>
                            <a:t>[</a:t>
                          </a:r>
                          <a:r>
                            <a:rPr lang="en-US" altLang="zh-CN" sz="2800" b="0" dirty="0" err="1" smtClean="0"/>
                            <a:t>Niesen</a:t>
                          </a:r>
                          <a:r>
                            <a:rPr lang="en-US" altLang="zh-CN" sz="2800" b="0" dirty="0" smtClean="0"/>
                            <a:t>, 2007]</a:t>
                          </a:r>
                          <a:endParaRPr lang="zh-CN" altLang="en-US" sz="28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800" b="0" i="1" smtClean="0">
                                    <a:latin typeface="Cambria Math" charset="0"/>
                                  </a:rPr>
                                  <m:t>𝐵</m:t>
                                </m:r>
                                <m:r>
                                  <a:rPr lang="en-US" altLang="zh-CN" sz="2800" b="0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altLang="zh-CN" sz="2800" b="0" i="1" smtClean="0">
                                    <a:latin typeface="Cambria Math" charset="0"/>
                                  </a:rPr>
                                  <m:t>𝑂</m:t>
                                </m:r>
                                <m:r>
                                  <a:rPr lang="en-US" altLang="zh-CN" sz="2800" b="0" i="1" smtClean="0">
                                    <a:latin typeface="Cambria Math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zh-CN" altLang="en-US" sz="2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sz="2800" b="0" i="0" smtClean="0">
                                    <a:latin typeface="Cambria Math" charset="0"/>
                                  </a:rPr>
                                  <m:t>Ω</m:t>
                                </m:r>
                                <m:r>
                                  <a:rPr lang="en-US" altLang="zh-CN" sz="28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2800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800" b="0" i="1" smtClean="0">
                                        <a:latin typeface="Cambria Math" charset="0"/>
                                      </a:rPr>
                                      <m:t>𝑐𝐿</m:t>
                                    </m:r>
                                  </m:sup>
                                </m:sSup>
                                <m:r>
                                  <a:rPr lang="en-US" altLang="zh-CN" sz="28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800" b="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</a:tr>
                  <a:tr h="5676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1" dirty="0" smtClean="0">
                              <a:solidFill>
                                <a:srgbClr val="0432FF"/>
                              </a:solidFill>
                            </a:rPr>
                            <a:t>Our Work</a:t>
                          </a:r>
                          <a:endParaRPr lang="zh-CN" altLang="en-US" sz="2800" b="1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800" b="1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</a:rPr>
                                  <m:t>𝑩</m:t>
                                </m:r>
                                <m:r>
                                  <a:rPr lang="en-US" altLang="zh-CN" sz="2800" b="1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altLang="zh-CN" sz="2800" b="1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</a:rPr>
                                  <m:t>𝑶</m:t>
                                </m:r>
                                <m:r>
                                  <a:rPr lang="en-US" altLang="zh-CN" sz="2800" b="1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altLang="zh-CN" sz="2800" b="1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altLang="zh-CN" sz="2800" b="1" i="0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𝐥𝐨𝐠</m:t>
                                    </m:r>
                                  </m:fName>
                                  <m:e>
                                    <m:func>
                                      <m:funcPr>
                                        <m:ctrlPr>
                                          <a:rPr lang="en-US" altLang="zh-CN" sz="2800" b="1" i="1" smtClean="0">
                                            <a:solidFill>
                                              <a:srgbClr val="0432FF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altLang="zh-CN" sz="2800" b="1" i="0" smtClean="0">
                                            <a:solidFill>
                                              <a:srgbClr val="0432FF"/>
                                            </a:solidFill>
                                            <a:latin typeface="Cambria Math" charset="0"/>
                                          </a:rPr>
                                          <m:t>𝐥𝐨𝐠</m:t>
                                        </m:r>
                                      </m:fName>
                                      <m:e>
                                        <m:r>
                                          <a:rPr lang="en-US" altLang="zh-CN" sz="2800" b="1" i="1" smtClean="0">
                                            <a:solidFill>
                                              <a:srgbClr val="0432FF"/>
                                            </a:solidFill>
                                            <a:latin typeface="Cambria Math" charset="0"/>
                                          </a:rPr>
                                          <m:t>𝑳</m:t>
                                        </m:r>
                                      </m:e>
                                    </m:func>
                                  </m:e>
                                </m:func>
                                <m:r>
                                  <a:rPr lang="en-US" altLang="zh-CN" sz="2800" b="1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800" b="1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800" b="1" i="0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</a:rPr>
                                  <m:t>𝛀</m:t>
                                </m:r>
                                <m:r>
                                  <a:rPr lang="en-US" altLang="zh-CN" sz="2800" b="1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altLang="zh-CN" sz="2800" b="1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</a:rPr>
                                  <m:t>𝟏</m:t>
                                </m:r>
                                <m:r>
                                  <a:rPr lang="en-US" altLang="zh-CN" sz="2800" b="1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</a:rPr>
                                  <m:t>/</m:t>
                                </m:r>
                                <m:func>
                                  <m:funcPr>
                                    <m:ctrlPr>
                                      <a:rPr lang="en-US" altLang="zh-CN" sz="2800" b="1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altLang="zh-CN" sz="2800" b="1" i="0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𝐥𝐨𝐠</m:t>
                                    </m:r>
                                  </m:fName>
                                  <m:e>
                                    <m:r>
                                      <a:rPr lang="en-US" altLang="zh-CN" sz="2800" b="1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</m:func>
                                <m:r>
                                  <a:rPr lang="en-US" altLang="zh-CN" sz="2800" b="1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800" b="1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</a:tr>
                  <a:tr h="490505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800" b="0" dirty="0" smtClean="0"/>
                            <a:t>[</a:t>
                          </a:r>
                          <a:r>
                            <a:rPr lang="en-US" altLang="zh-CN" sz="2800" b="0" dirty="0" err="1" smtClean="0"/>
                            <a:t>Niesen</a:t>
                          </a:r>
                          <a:r>
                            <a:rPr lang="en-US" altLang="zh-CN" sz="2800" b="0" dirty="0" smtClean="0"/>
                            <a:t>, 2007]</a:t>
                          </a:r>
                          <a:endParaRPr lang="zh-CN" altLang="en-US" sz="2800" b="0" dirty="0" smtClean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800" b="0" i="1" smtClean="0">
                                    <a:latin typeface="Cambria Math" charset="0"/>
                                  </a:rPr>
                                  <m:t>𝐵</m:t>
                                </m:r>
                                <m:r>
                                  <a:rPr lang="en-US" altLang="zh-CN" sz="2800" b="0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altLang="zh-CN" sz="2800" b="0" i="1" smtClean="0">
                                    <a:latin typeface="Cambria Math" charset="0"/>
                                  </a:rPr>
                                  <m:t>𝑂</m:t>
                                </m:r>
                                <m:r>
                                  <a:rPr lang="en-US" altLang="zh-CN" sz="2800" b="0" i="1" smtClean="0">
                                    <a:latin typeface="Cambria Math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altLang="zh-CN" sz="2800" b="0" i="1" smtClean="0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800" b="0" i="0" smtClean="0">
                                        <a:latin typeface="Cambria Math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zh-CN" sz="2800" b="0" i="1" smtClean="0">
                                        <a:latin typeface="Cambria Math" charset="0"/>
                                      </a:rPr>
                                      <m:t>𝐿</m:t>
                                    </m:r>
                                  </m:e>
                                </m:func>
                                <m:r>
                                  <a:rPr lang="en-US" altLang="zh-CN" sz="28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800" b="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sz="2800" b="0" i="0" smtClean="0">
                                    <a:latin typeface="Cambria Math" charset="0"/>
                                  </a:rPr>
                                  <m:t>Θ</m:t>
                                </m:r>
                                <m:r>
                                  <a:rPr lang="en-US" altLang="zh-CN" sz="2800" b="0" i="1" smtClean="0">
                                    <a:latin typeface="Cambria Math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zh-CN" altLang="en-US" sz="2800" b="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表格 3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798818"/>
                  </p:ext>
                </p:extLst>
              </p:nvPr>
            </p:nvGraphicFramePr>
            <p:xfrm>
              <a:off x="1640007" y="4026677"/>
              <a:ext cx="8102277" cy="2640255"/>
            </p:xfrm>
            <a:graphic>
              <a:graphicData uri="http://schemas.openxmlformats.org/drawingml/2006/table">
                <a:tbl>
                  <a:tblPr firstRow="1" bandRow="1">
                    <a:tableStyleId>{0505E3EF-67EA-436B-97B2-0124C06EBD24}</a:tableStyleId>
                  </a:tblPr>
                  <a:tblGrid>
                    <a:gridCol w="2206076"/>
                    <a:gridCol w="3195441"/>
                    <a:gridCol w="2700760"/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 smtClean="0"/>
                            <a:t>Buffer Size</a:t>
                          </a:r>
                          <a:endParaRPr lang="zh-CN" altLang="en-US" sz="2800" b="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 smtClean="0"/>
                            <a:t>Capacity</a:t>
                          </a:r>
                          <a:endParaRPr lang="zh-CN" altLang="en-US" sz="2800" b="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 smtClean="0"/>
                            <a:t>[Cover,</a:t>
                          </a:r>
                          <a:r>
                            <a:rPr lang="en-US" altLang="zh-CN" sz="2800" b="0" baseline="0" dirty="0" smtClean="0"/>
                            <a:t> 2006</a:t>
                          </a:r>
                          <a:r>
                            <a:rPr lang="en-US" altLang="zh-CN" sz="2800" b="0" dirty="0" smtClean="0"/>
                            <a:t>]</a:t>
                          </a:r>
                          <a:endParaRPr lang="zh-CN" altLang="en-US" sz="28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 smtClean="0"/>
                            <a:t>Unlimited</a:t>
                          </a:r>
                          <a:endParaRPr lang="zh-CN" altLang="en-US" sz="2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 smtClean="0"/>
                            <a:t>Min-cut Capacity</a:t>
                          </a:r>
                          <a:endParaRPr lang="zh-CN" altLang="en-US" sz="2800" b="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 smtClean="0"/>
                            <a:t>[</a:t>
                          </a:r>
                          <a:r>
                            <a:rPr lang="en-US" altLang="zh-CN" sz="2800" b="0" dirty="0" err="1" smtClean="0"/>
                            <a:t>Niesen</a:t>
                          </a:r>
                          <a:r>
                            <a:rPr lang="en-US" altLang="zh-CN" sz="2800" b="0" dirty="0" smtClean="0"/>
                            <a:t>, 2007]</a:t>
                          </a:r>
                          <a:endParaRPr lang="zh-CN" altLang="en-US" sz="28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9333" t="-209302" r="-84762" b="-2395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200677" t="-209302" r="-451" b="-239535"/>
                          </a:stretch>
                        </a:blipFill>
                      </a:tcPr>
                    </a:tc>
                  </a:tr>
                  <a:tr h="5676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1" dirty="0" smtClean="0">
                              <a:solidFill>
                                <a:srgbClr val="0432FF"/>
                              </a:solidFill>
                            </a:rPr>
                            <a:t>Our Work</a:t>
                          </a:r>
                          <a:endParaRPr lang="zh-CN" altLang="en-US" sz="2800" b="1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9333" t="-286022" r="-84762" b="-1215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200677" t="-286022" r="-451" b="-121505"/>
                          </a:stretch>
                        </a:blipFill>
                      </a:tcPr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800" b="0" dirty="0" smtClean="0"/>
                            <a:t>[</a:t>
                          </a:r>
                          <a:r>
                            <a:rPr lang="en-US" altLang="zh-CN" sz="2800" b="0" dirty="0" err="1" smtClean="0"/>
                            <a:t>Niesen</a:t>
                          </a:r>
                          <a:r>
                            <a:rPr lang="en-US" altLang="zh-CN" sz="2800" b="0" dirty="0" smtClean="0"/>
                            <a:t>, 2007]</a:t>
                          </a:r>
                          <a:endParaRPr lang="zh-CN" altLang="en-US" sz="2800" b="0" dirty="0" smtClean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69333" t="-422353" r="-84762" b="-3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00677" t="-422353" r="-451" b="-3294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文本框 2"/>
          <p:cNvSpPr txBox="1"/>
          <p:nvPr/>
        </p:nvSpPr>
        <p:spPr>
          <a:xfrm>
            <a:off x="2693512" y="1804662"/>
            <a:ext cx="91931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kumimoji="1" lang="en-US" altLang="zh-CN" sz="2800" dirty="0">
                <a:latin typeface="Palatino" charset="0"/>
                <a:ea typeface="Palatino" charset="0"/>
                <a:cs typeface="Palatino" charset="0"/>
              </a:rPr>
              <a:t>Continuous Channels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kumimoji="1" lang="en-US" altLang="zh-CN" sz="2800" dirty="0">
                <a:latin typeface="Palatino" charset="0"/>
                <a:ea typeface="Palatino" charset="0"/>
                <a:cs typeface="Palatino" charset="0"/>
              </a:rPr>
              <a:t>The Channel between adjacent nodes can be different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kumimoji="1" lang="en-US" altLang="zh-CN" sz="2800" dirty="0">
                <a:latin typeface="Palatino" charset="0"/>
                <a:ea typeface="Palatino" charset="0"/>
                <a:cs typeface="Palatino" charset="0"/>
              </a:rPr>
              <a:t>The channel can have memory</a:t>
            </a:r>
            <a:endParaRPr kumimoji="1" lang="zh-CN" altLang="en-US" sz="2800" dirty="0">
              <a:latin typeface="Palatino" charset="0"/>
              <a:ea typeface="Palatino" charset="0"/>
              <a:cs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8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Study</a:t>
            </a:r>
            <a:endParaRPr 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491319" y="1417638"/>
            <a:ext cx="101766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2800" dirty="0">
                <a:latin typeface="Palatino" charset="0"/>
                <a:ea typeface="Palatino" charset="0"/>
                <a:cs typeface="Palatino" charset="0"/>
              </a:rPr>
              <a:t>We only give lower bound for capacity scalability results</a:t>
            </a:r>
            <a:endParaRPr kumimoji="1" lang="zh-CN" altLang="en-US" sz="2800" dirty="0">
              <a:latin typeface="Palatino" charset="0"/>
              <a:ea typeface="Palatino" charset="0"/>
              <a:cs typeface="Palatino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表格 3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9817764"/>
                  </p:ext>
                </p:extLst>
              </p:nvPr>
            </p:nvGraphicFramePr>
            <p:xfrm>
              <a:off x="1476233" y="4070464"/>
              <a:ext cx="8102277" cy="2640255"/>
            </p:xfrm>
            <a:graphic>
              <a:graphicData uri="http://schemas.openxmlformats.org/drawingml/2006/table">
                <a:tbl>
                  <a:tblPr firstRow="1" bandRow="1">
                    <a:tableStyleId>{0505E3EF-67EA-436B-97B2-0124C06EBD24}</a:tableStyleId>
                  </a:tblPr>
                  <a:tblGrid>
                    <a:gridCol w="2206076"/>
                    <a:gridCol w="3195441"/>
                    <a:gridCol w="2700760"/>
                  </a:tblGrid>
                  <a:tr h="490505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 smtClean="0"/>
                            <a:t>Buffer Size</a:t>
                          </a:r>
                          <a:endParaRPr lang="zh-CN" altLang="en-US" sz="2800" b="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 smtClean="0"/>
                            <a:t>Capacity</a:t>
                          </a:r>
                          <a:endParaRPr lang="zh-CN" altLang="en-US" sz="2800" b="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4905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 smtClean="0"/>
                            <a:t>[Cover,</a:t>
                          </a:r>
                          <a:r>
                            <a:rPr lang="en-US" altLang="zh-CN" sz="2800" b="0" baseline="0" dirty="0" smtClean="0"/>
                            <a:t> 2006</a:t>
                          </a:r>
                          <a:r>
                            <a:rPr lang="en-US" altLang="zh-CN" sz="2800" b="0" dirty="0" smtClean="0"/>
                            <a:t>]</a:t>
                          </a:r>
                          <a:endParaRPr lang="zh-CN" altLang="en-US" sz="28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 smtClean="0"/>
                            <a:t>Unlimited</a:t>
                          </a:r>
                          <a:endParaRPr lang="zh-CN" altLang="en-US" sz="2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 smtClean="0"/>
                            <a:t>Min-cut Capacity</a:t>
                          </a:r>
                          <a:endParaRPr lang="zh-CN" altLang="en-US" sz="2800" b="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</a:tr>
                  <a:tr h="4905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 smtClean="0"/>
                            <a:t>[</a:t>
                          </a:r>
                          <a:r>
                            <a:rPr lang="en-US" altLang="zh-CN" sz="2800" b="0" dirty="0" err="1" smtClean="0"/>
                            <a:t>Niesen</a:t>
                          </a:r>
                          <a:r>
                            <a:rPr lang="en-US" altLang="zh-CN" sz="2800" b="0" dirty="0" smtClean="0"/>
                            <a:t>, 2007]</a:t>
                          </a:r>
                          <a:endParaRPr lang="zh-CN" altLang="en-US" sz="28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800" b="0" i="1" smtClean="0">
                                    <a:latin typeface="Cambria Math" charset="0"/>
                                  </a:rPr>
                                  <m:t>𝐵</m:t>
                                </m:r>
                                <m:r>
                                  <a:rPr lang="en-US" altLang="zh-CN" sz="2800" b="0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altLang="zh-CN" sz="2800" b="0" i="1" smtClean="0">
                                    <a:latin typeface="Cambria Math" charset="0"/>
                                  </a:rPr>
                                  <m:t>𝑂</m:t>
                                </m:r>
                                <m:r>
                                  <a:rPr lang="en-US" altLang="zh-CN" sz="2800" b="0" i="1" smtClean="0">
                                    <a:latin typeface="Cambria Math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zh-CN" altLang="en-US" sz="2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sz="2800" b="0" i="0" smtClean="0">
                                    <a:latin typeface="Cambria Math" charset="0"/>
                                  </a:rPr>
                                  <m:t>Ω</m:t>
                                </m:r>
                                <m:r>
                                  <a:rPr lang="en-US" altLang="zh-CN" sz="28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2800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800" b="0" i="1" smtClean="0">
                                        <a:latin typeface="Cambria Math" charset="0"/>
                                      </a:rPr>
                                      <m:t>𝑐𝐿</m:t>
                                    </m:r>
                                  </m:sup>
                                </m:sSup>
                                <m:r>
                                  <a:rPr lang="en-US" altLang="zh-CN" sz="28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800" b="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</a:tr>
                  <a:tr h="5676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1" dirty="0" smtClean="0">
                              <a:solidFill>
                                <a:srgbClr val="0432FF"/>
                              </a:solidFill>
                            </a:rPr>
                            <a:t>Our Work</a:t>
                          </a:r>
                          <a:endParaRPr lang="zh-CN" altLang="en-US" sz="2800" b="1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800" b="1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</a:rPr>
                                  <m:t>𝑩</m:t>
                                </m:r>
                                <m:r>
                                  <a:rPr lang="en-US" altLang="zh-CN" sz="2800" b="1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altLang="zh-CN" sz="2800" b="1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</a:rPr>
                                  <m:t>𝑶</m:t>
                                </m:r>
                                <m:r>
                                  <a:rPr lang="en-US" altLang="zh-CN" sz="2800" b="1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altLang="zh-CN" sz="2800" b="1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altLang="zh-CN" sz="2800" b="1" i="0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𝐥𝐨𝐠</m:t>
                                    </m:r>
                                  </m:fName>
                                  <m:e>
                                    <m:func>
                                      <m:funcPr>
                                        <m:ctrlPr>
                                          <a:rPr lang="en-US" altLang="zh-CN" sz="2800" b="1" i="1" smtClean="0">
                                            <a:solidFill>
                                              <a:srgbClr val="0432FF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altLang="zh-CN" sz="2800" b="1" i="0" smtClean="0">
                                            <a:solidFill>
                                              <a:srgbClr val="0432FF"/>
                                            </a:solidFill>
                                            <a:latin typeface="Cambria Math" charset="0"/>
                                          </a:rPr>
                                          <m:t>𝐥𝐨𝐠</m:t>
                                        </m:r>
                                      </m:fName>
                                      <m:e>
                                        <m:r>
                                          <a:rPr lang="en-US" altLang="zh-CN" sz="2800" b="1" i="1" smtClean="0">
                                            <a:solidFill>
                                              <a:srgbClr val="0432FF"/>
                                            </a:solidFill>
                                            <a:latin typeface="Cambria Math" charset="0"/>
                                          </a:rPr>
                                          <m:t>𝑳</m:t>
                                        </m:r>
                                      </m:e>
                                    </m:func>
                                  </m:e>
                                </m:func>
                                <m:r>
                                  <a:rPr lang="en-US" altLang="zh-CN" sz="2800" b="1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800" b="1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800" b="1" i="0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</a:rPr>
                                  <m:t>𝛀</m:t>
                                </m:r>
                                <m:r>
                                  <a:rPr lang="en-US" altLang="zh-CN" sz="2800" b="1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altLang="zh-CN" sz="2800" b="1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</a:rPr>
                                  <m:t>𝟏</m:t>
                                </m:r>
                                <m:r>
                                  <a:rPr lang="en-US" altLang="zh-CN" sz="2800" b="1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</a:rPr>
                                  <m:t>/</m:t>
                                </m:r>
                                <m:func>
                                  <m:funcPr>
                                    <m:ctrlPr>
                                      <a:rPr lang="en-US" altLang="zh-CN" sz="2800" b="1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altLang="zh-CN" sz="2800" b="1" i="0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𝐥𝐨𝐠</m:t>
                                    </m:r>
                                  </m:fName>
                                  <m:e>
                                    <m:r>
                                      <a:rPr lang="en-US" altLang="zh-CN" sz="2800" b="1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</m:func>
                                <m:r>
                                  <a:rPr lang="en-US" altLang="zh-CN" sz="2800" b="1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800" b="1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</a:tr>
                  <a:tr h="490505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800" b="0" dirty="0" smtClean="0"/>
                            <a:t>[</a:t>
                          </a:r>
                          <a:r>
                            <a:rPr lang="en-US" altLang="zh-CN" sz="2800" b="0" dirty="0" err="1" smtClean="0"/>
                            <a:t>Niesen</a:t>
                          </a:r>
                          <a:r>
                            <a:rPr lang="en-US" altLang="zh-CN" sz="2800" b="0" dirty="0" smtClean="0"/>
                            <a:t>, 2007]</a:t>
                          </a:r>
                          <a:endParaRPr lang="zh-CN" altLang="en-US" sz="2800" b="0" dirty="0" smtClean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800" b="0" i="1" smtClean="0">
                                    <a:latin typeface="Cambria Math" charset="0"/>
                                  </a:rPr>
                                  <m:t>𝐵</m:t>
                                </m:r>
                                <m:r>
                                  <a:rPr lang="en-US" altLang="zh-CN" sz="2800" b="0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altLang="zh-CN" sz="2800" b="0" i="1" smtClean="0">
                                    <a:latin typeface="Cambria Math" charset="0"/>
                                  </a:rPr>
                                  <m:t>𝑂</m:t>
                                </m:r>
                                <m:r>
                                  <a:rPr lang="en-US" altLang="zh-CN" sz="2800" b="0" i="1" smtClean="0">
                                    <a:latin typeface="Cambria Math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altLang="zh-CN" sz="2800" b="0" i="1" smtClean="0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800" b="0" i="0" smtClean="0">
                                        <a:latin typeface="Cambria Math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zh-CN" sz="2800" b="0" i="1" smtClean="0">
                                        <a:latin typeface="Cambria Math" charset="0"/>
                                      </a:rPr>
                                      <m:t>𝐿</m:t>
                                    </m:r>
                                  </m:e>
                                </m:func>
                                <m:r>
                                  <a:rPr lang="en-US" altLang="zh-CN" sz="28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800" b="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sz="2800" b="0" i="0" smtClean="0">
                                    <a:latin typeface="Cambria Math" charset="0"/>
                                  </a:rPr>
                                  <m:t>Θ</m:t>
                                </m:r>
                                <m:r>
                                  <a:rPr lang="en-US" altLang="zh-CN" sz="2800" b="0" i="1" smtClean="0">
                                    <a:latin typeface="Cambria Math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zh-CN" altLang="en-US" sz="2800" b="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表格 3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9817764"/>
                  </p:ext>
                </p:extLst>
              </p:nvPr>
            </p:nvGraphicFramePr>
            <p:xfrm>
              <a:off x="1476233" y="4070464"/>
              <a:ext cx="8102277" cy="2640255"/>
            </p:xfrm>
            <a:graphic>
              <a:graphicData uri="http://schemas.openxmlformats.org/drawingml/2006/table">
                <a:tbl>
                  <a:tblPr firstRow="1" bandRow="1">
                    <a:tableStyleId>{0505E3EF-67EA-436B-97B2-0124C06EBD24}</a:tableStyleId>
                  </a:tblPr>
                  <a:tblGrid>
                    <a:gridCol w="2206076"/>
                    <a:gridCol w="3195441"/>
                    <a:gridCol w="2700760"/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 smtClean="0"/>
                            <a:t>Buffer Size</a:t>
                          </a:r>
                          <a:endParaRPr lang="zh-CN" altLang="en-US" sz="2800" b="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 smtClean="0"/>
                            <a:t>Capacity</a:t>
                          </a:r>
                          <a:endParaRPr lang="zh-CN" altLang="en-US" sz="2800" b="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 smtClean="0"/>
                            <a:t>[Cover,</a:t>
                          </a:r>
                          <a:r>
                            <a:rPr lang="en-US" altLang="zh-CN" sz="2800" b="0" baseline="0" dirty="0" smtClean="0"/>
                            <a:t> 2006</a:t>
                          </a:r>
                          <a:r>
                            <a:rPr lang="en-US" altLang="zh-CN" sz="2800" b="0" dirty="0" smtClean="0"/>
                            <a:t>]</a:t>
                          </a:r>
                          <a:endParaRPr lang="zh-CN" altLang="en-US" sz="28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 smtClean="0"/>
                            <a:t>Unlimited</a:t>
                          </a:r>
                          <a:endParaRPr lang="zh-CN" altLang="en-US" sz="2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 smtClean="0"/>
                            <a:t>Min-cut Capacity</a:t>
                          </a:r>
                          <a:endParaRPr lang="zh-CN" altLang="en-US" sz="2800" b="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 smtClean="0"/>
                            <a:t>[</a:t>
                          </a:r>
                          <a:r>
                            <a:rPr lang="en-US" altLang="zh-CN" sz="2800" b="0" dirty="0" err="1" smtClean="0"/>
                            <a:t>Niesen</a:t>
                          </a:r>
                          <a:r>
                            <a:rPr lang="en-US" altLang="zh-CN" sz="2800" b="0" dirty="0" smtClean="0"/>
                            <a:t>, 2007]</a:t>
                          </a:r>
                          <a:endParaRPr lang="zh-CN" altLang="en-US" sz="28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9143" t="-209302" r="-84762" b="-2395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200451" t="-209302" r="-451" b="-239535"/>
                          </a:stretch>
                        </a:blipFill>
                      </a:tcPr>
                    </a:tc>
                  </a:tr>
                  <a:tr h="5676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1" dirty="0" smtClean="0">
                              <a:solidFill>
                                <a:srgbClr val="0432FF"/>
                              </a:solidFill>
                            </a:rPr>
                            <a:t>Our Work</a:t>
                          </a:r>
                          <a:endParaRPr lang="zh-CN" altLang="en-US" sz="2800" b="1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9143" t="-286022" r="-84762" b="-1215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200451" t="-286022" r="-451" b="-121505"/>
                          </a:stretch>
                        </a:blipFill>
                      </a:tcPr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800" b="0" dirty="0" smtClean="0"/>
                            <a:t>[</a:t>
                          </a:r>
                          <a:r>
                            <a:rPr lang="en-US" altLang="zh-CN" sz="2800" b="0" dirty="0" err="1" smtClean="0"/>
                            <a:t>Niesen</a:t>
                          </a:r>
                          <a:r>
                            <a:rPr lang="en-US" altLang="zh-CN" sz="2800" b="0" dirty="0" smtClean="0"/>
                            <a:t>, 2007]</a:t>
                          </a:r>
                          <a:endParaRPr lang="zh-CN" altLang="en-US" sz="2800" b="0" dirty="0" smtClean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69143" t="-422353" r="-84762" b="-3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00451" t="-422353" r="-451" b="-3294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935592" y="2301114"/>
                <a:ext cx="7516255" cy="1384995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kumimoji="1" lang="en-US" altLang="zh-CN" sz="2800" dirty="0">
                    <a:latin typeface="Palatino" charset="0"/>
                    <a:ea typeface="Palatino" charset="0"/>
                    <a:cs typeface="Palatino" charset="0"/>
                  </a:rPr>
                  <a:t>How about the converse:</a:t>
                </a:r>
              </a:p>
              <a:p>
                <a:pPr marL="1714500" lvl="3" indent="-342900">
                  <a:buFont typeface="Arial" charset="0"/>
                  <a:buChar char="•"/>
                </a:pPr>
                <a:r>
                  <a:rPr kumimoji="1" lang="en-US" altLang="zh-CN" sz="2800" dirty="0">
                    <a:latin typeface="Palatino" charset="0"/>
                    <a:ea typeface="Palatino" charset="0"/>
                    <a:cs typeface="Palatino" charset="0"/>
                  </a:rPr>
                  <a:t>if the buffer is finite?</a:t>
                </a:r>
              </a:p>
              <a:p>
                <a:pPr marL="1714500" lvl="3" indent="-342900">
                  <a:buFont typeface="Arial" charset="0"/>
                  <a:buChar char="•"/>
                </a:pPr>
                <a:r>
                  <a:rPr kumimoji="1" lang="en-US" altLang="zh-CN" sz="2800" dirty="0">
                    <a:latin typeface="Palatino" charset="0"/>
                    <a:ea typeface="Palatino" charset="0"/>
                    <a:cs typeface="Palatino" charset="0"/>
                  </a:rPr>
                  <a:t>if the buffer scales with 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charset="0"/>
                        <a:ea typeface="Palatino" charset="0"/>
                        <a:cs typeface="Palatino" charset="0"/>
                      </a:rPr>
                      <m:t>𝐿</m:t>
                    </m:r>
                  </m:oMath>
                </a14:m>
                <a:r>
                  <a:rPr kumimoji="1" lang="en-US" altLang="zh-CN" sz="2800" dirty="0">
                    <a:latin typeface="Palatino" charset="0"/>
                    <a:ea typeface="Palatino" charset="0"/>
                    <a:cs typeface="Palatino" charset="0"/>
                  </a:rPr>
                  <a:t>?</a:t>
                </a:r>
                <a:endParaRPr kumimoji="1" lang="zh-CN" altLang="en-US" sz="2800" dirty="0">
                  <a:latin typeface="Palatino" charset="0"/>
                  <a:ea typeface="Palatino" charset="0"/>
                  <a:cs typeface="Palatino" charset="0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592" y="2301114"/>
                <a:ext cx="7516255" cy="1384995"/>
              </a:xfrm>
              <a:prstGeom prst="rect">
                <a:avLst/>
              </a:prstGeom>
              <a:blipFill rotWithShape="0">
                <a:blip r:embed="rId3"/>
                <a:stretch>
                  <a:fillRect l="-1461" t="-4825" b="-109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567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he Road Less Traveled"/>
          <p:cNvSpPr>
            <a:spLocks noGrp="1"/>
          </p:cNvSpPr>
          <p:nvPr>
            <p:ph type="title"/>
          </p:nvPr>
        </p:nvSpPr>
        <p:spPr>
          <a:xfrm>
            <a:off x="356668" y="133027"/>
            <a:ext cx="11552039" cy="22621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920" dirty="0" smtClean="0"/>
              <a:t> </a:t>
            </a:r>
            <a:r>
              <a:rPr lang="en-US" altLang="zh-CN" sz="4920" dirty="0" smtClean="0"/>
              <a:t>Thanks!</a:t>
            </a:r>
            <a:endParaRPr sz="4920" dirty="0"/>
          </a:p>
        </p:txBody>
      </p:sp>
      <p:sp>
        <p:nvSpPr>
          <p:cNvPr id="6" name="David Tse"/>
          <p:cNvSpPr/>
          <p:nvPr/>
        </p:nvSpPr>
        <p:spPr>
          <a:xfrm>
            <a:off x="6036445" y="6444438"/>
            <a:ext cx="96245" cy="500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>
            <a:lvl1pPr>
              <a:defRPr sz="3200"/>
            </a:lvl1pPr>
          </a:lstStyle>
          <a:p>
            <a:pPr algn="ctr"/>
            <a:endParaRPr lang="en-US" sz="2625" dirty="0"/>
          </a:p>
        </p:txBody>
      </p:sp>
      <p:sp>
        <p:nvSpPr>
          <p:cNvPr id="10" name="TextBox 3"/>
          <p:cNvSpPr txBox="1"/>
          <p:nvPr/>
        </p:nvSpPr>
        <p:spPr>
          <a:xfrm>
            <a:off x="821009" y="3001520"/>
            <a:ext cx="9956800" cy="1323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dirty="0">
                <a:latin typeface="Palatino" charset="0"/>
                <a:ea typeface="Palatino" charset="0"/>
                <a:cs typeface="Palatino" charset="0"/>
              </a:rPr>
              <a:t>ISIT</a:t>
            </a:r>
          </a:p>
          <a:p>
            <a:pPr algn="ctr"/>
            <a:r>
              <a:rPr lang="en-US" sz="2666" dirty="0">
                <a:latin typeface="Palatino" charset="0"/>
                <a:ea typeface="Palatino" charset="0"/>
                <a:cs typeface="Palatino" charset="0"/>
              </a:rPr>
              <a:t>July 2019</a:t>
            </a:r>
          </a:p>
          <a:p>
            <a:pPr algn="ctr"/>
            <a:r>
              <a:rPr lang="en-US" sz="2666" dirty="0">
                <a:latin typeface="Palatino" charset="0"/>
                <a:ea typeface="Palatino" charset="0"/>
                <a:cs typeface="Palatino" charset="0"/>
              </a:rPr>
              <a:t>Slides available on the link </a:t>
            </a:r>
            <a:r>
              <a:rPr lang="en-US" sz="2666" dirty="0" smtClean="0">
                <a:latin typeface="Palatino" charset="0"/>
                <a:ea typeface="Palatino" charset="0"/>
                <a:cs typeface="Palatino" charset="0"/>
              </a:rPr>
              <a:t>https://walterbabyrudin.github.io</a:t>
            </a:r>
            <a:endParaRPr lang="en-US" sz="2666" dirty="0">
              <a:latin typeface="Palatino" charset="0"/>
              <a:ea typeface="Palatino" charset="0"/>
              <a:cs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43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Why Multi-hop Line Networks?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698" y="1426171"/>
            <a:ext cx="7682926" cy="543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63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2604" y="453388"/>
            <a:ext cx="11239500" cy="857250"/>
          </a:xfrm>
        </p:spPr>
        <p:txBody>
          <a:bodyPr/>
          <a:lstStyle/>
          <a:p>
            <a:r>
              <a:rPr kumimoji="1" lang="en-US" altLang="zh-CN" dirty="0" smtClean="0"/>
              <a:t>Problem Setup</a:t>
            </a:r>
            <a:endParaRPr kumimoji="1" lang="zh-CN" altLang="en-US" dirty="0"/>
          </a:p>
        </p:txBody>
      </p:sp>
      <p:grpSp>
        <p:nvGrpSpPr>
          <p:cNvPr id="9" name="组 8"/>
          <p:cNvGrpSpPr/>
          <p:nvPr/>
        </p:nvGrpSpPr>
        <p:grpSpPr>
          <a:xfrm>
            <a:off x="3382748" y="2272578"/>
            <a:ext cx="4751317" cy="743578"/>
            <a:chOff x="1308100" y="2501900"/>
            <a:chExt cx="4394200" cy="5715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1450" y="2501900"/>
              <a:ext cx="4127500" cy="5715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/>
                <p:cNvSpPr txBox="1"/>
                <p:nvPr/>
              </p:nvSpPr>
              <p:spPr>
                <a:xfrm>
                  <a:off x="1308100" y="2559050"/>
                  <a:ext cx="8382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1" i="1">
                                <a:latin typeface="Cambria Math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zh-CN" sz="2000" b="1" i="1">
                                <a:latin typeface="Cambria Math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 b="1" dirty="0"/>
                </a:p>
              </p:txBody>
            </p:sp>
          </mc:Choice>
          <mc:Fallback xmlns="">
            <p:sp>
              <p:nvSpPr>
                <p:cNvPr id="5" name="文本框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8100" y="2559050"/>
                  <a:ext cx="838200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/>
                <p:cNvSpPr txBox="1"/>
                <p:nvPr/>
              </p:nvSpPr>
              <p:spPr>
                <a:xfrm>
                  <a:off x="2343150" y="2593945"/>
                  <a:ext cx="8382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1" i="1">
                                <a:latin typeface="Cambria Math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zh-CN" sz="2000" b="1" i="1">
                                <a:latin typeface="Cambria Math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 b="1" dirty="0"/>
                </a:p>
              </p:txBody>
            </p:sp>
          </mc:Choice>
          <mc:Fallback xmlns="">
            <p:sp>
              <p:nvSpPr>
                <p:cNvPr id="6" name="文本框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3150" y="2593945"/>
                  <a:ext cx="838200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4864100" y="2587595"/>
                  <a:ext cx="8382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1" i="1">
                                <a:latin typeface="Cambria Math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zh-CN" sz="2000" b="1" i="1">
                                <a:latin typeface="Cambria Math" charset="0"/>
                              </a:rPr>
                              <m:t>𝑳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 b="1" dirty="0"/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4100" y="2587595"/>
                  <a:ext cx="838200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080449" y="1428977"/>
                <a:ext cx="60654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dirty="0">
                    <a:latin typeface="Palatino" charset="0"/>
                    <a:ea typeface="Palatino" charset="0"/>
                    <a:cs typeface="Palatino" charset="0"/>
                  </a:rPr>
                  <a:t>Consider a line network with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charset="0"/>
                        <a:ea typeface="Palatino" charset="0"/>
                        <a:cs typeface="Palatino" charset="0"/>
                      </a:rPr>
                      <m:t>𝐿</m:t>
                    </m:r>
                  </m:oMath>
                </a14:m>
                <a:r>
                  <a:rPr lang="en-US" altLang="zh-CN" sz="2800" dirty="0">
                    <a:latin typeface="Palatino" charset="0"/>
                    <a:ea typeface="Palatino" charset="0"/>
                    <a:cs typeface="Palatino" charset="0"/>
                  </a:rPr>
                  <a:t> hops</a:t>
                </a:r>
                <a:r>
                  <a:rPr lang="en-US" altLang="zh-CN" sz="2800" dirty="0"/>
                  <a:t>:</a:t>
                </a: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449" y="1428977"/>
                <a:ext cx="6065443" cy="523220"/>
              </a:xfrm>
              <a:prstGeom prst="rect">
                <a:avLst/>
              </a:prstGeom>
              <a:blipFill rotWithShape="0">
                <a:blip r:embed="rId7"/>
                <a:stretch>
                  <a:fillRect l="-2010" t="-13953" r="-1206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190958" y="3245995"/>
                <a:ext cx="11001042" cy="3323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kumimoji="1" lang="en-US" altLang="zh-CN" sz="2800" dirty="0">
                    <a:latin typeface="Palatino" charset="0"/>
                    <a:ea typeface="Palatino" charset="0"/>
                    <a:cs typeface="Palatino" charset="0"/>
                  </a:rPr>
                  <a:t>Adjacent Nodes are connected with the same channel 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kumimoji="1" lang="en-US" altLang="zh-CN" sz="2800" dirty="0">
                    <a:latin typeface="Palatino" charset="0"/>
                    <a:ea typeface="Palatino" charset="0"/>
                    <a:cs typeface="Palatino" charset="0"/>
                  </a:rPr>
                  <a:t>Intermediate nodes have practical buffer constraints:</a:t>
                </a:r>
              </a:p>
              <a:p>
                <a:pPr marL="1257300" lvl="2" indent="-342900">
                  <a:lnSpc>
                    <a:spcPct val="150000"/>
                  </a:lnSpc>
                  <a:buFont typeface="Wingdings" charset="2"/>
                  <a:buChar char="Ø"/>
                </a:pPr>
                <a:r>
                  <a:rPr kumimoji="1" lang="en-US" altLang="zh-CN" sz="2800" dirty="0">
                    <a:latin typeface="Palatino" charset="0"/>
                    <a:ea typeface="Palatino" charset="0"/>
                    <a:cs typeface="Palatino" charset="0"/>
                  </a:rPr>
                  <a:t>Buffer: contain relevant information for recoding</a:t>
                </a:r>
              </a:p>
              <a:p>
                <a:pPr marL="1257300" lvl="2" indent="-342900">
                  <a:lnSpc>
                    <a:spcPct val="150000"/>
                  </a:lnSpc>
                  <a:buFont typeface="Wingdings" charset="2"/>
                  <a:buChar char="Ø"/>
                </a:pPr>
                <a:r>
                  <a:rPr kumimoji="1" lang="en-US" altLang="zh-CN" sz="2800" dirty="0">
                    <a:latin typeface="Palatino" charset="0"/>
                    <a:ea typeface="Palatino" charset="0"/>
                    <a:cs typeface="Palatino" charset="0"/>
                  </a:rPr>
                  <a:t>The space for storing the processing space is constant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r>
                  <a:rPr kumimoji="1" lang="en-US" altLang="zh-CN" sz="2800" dirty="0">
                    <a:latin typeface="Palatino" charset="0"/>
                    <a:ea typeface="Palatino" charset="0"/>
                    <a:cs typeface="Palatino" charset="0"/>
                  </a:rPr>
                  <a:t>How does the communication capacity scale with hop number 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charset="0"/>
                        <a:ea typeface="Palatino" charset="0"/>
                        <a:cs typeface="Palatino" charset="0"/>
                      </a:rPr>
                      <m:t>𝐿</m:t>
                    </m:r>
                    <m:r>
                      <a:rPr kumimoji="1" lang="en-US" altLang="zh-CN" sz="2800">
                        <a:latin typeface="Cambria Math" charset="0"/>
                        <a:ea typeface="Palatino" charset="0"/>
                        <a:cs typeface="Palatino" charset="0"/>
                      </a:rPr>
                      <m:t>?</m:t>
                    </m:r>
                  </m:oMath>
                </a14:m>
                <a:endParaRPr kumimoji="1" lang="en-US" altLang="zh-CN" sz="2800" dirty="0">
                  <a:latin typeface="Palatino" charset="0"/>
                  <a:ea typeface="Palatino" charset="0"/>
                  <a:cs typeface="Palatino" charset="0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958" y="3245995"/>
                <a:ext cx="11001042" cy="3323987"/>
              </a:xfrm>
              <a:prstGeom prst="rect">
                <a:avLst/>
              </a:prstGeom>
              <a:blipFill rotWithShape="0">
                <a:blip r:embed="rId8"/>
                <a:stretch>
                  <a:fillRect l="-997" b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9911828" y="2376372"/>
            <a:ext cx="1989019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Palatino" charset="0"/>
                <a:ea typeface="Palatino" charset="0"/>
                <a:cs typeface="Palatino" charset="0"/>
              </a:rPr>
              <a:t>Zero-error Capacity is </a:t>
            </a:r>
            <a:r>
              <a:rPr kumimoji="1" lang="en-US" altLang="zh-CN" sz="2000" dirty="0">
                <a:solidFill>
                  <a:srgbClr val="FF0000"/>
                </a:solidFill>
                <a:latin typeface="Palatino" charset="0"/>
                <a:ea typeface="Palatino" charset="0"/>
                <a:cs typeface="Palatino" charset="0"/>
              </a:rPr>
              <a:t>zero</a:t>
            </a:r>
            <a:endParaRPr kumimoji="1" lang="zh-CN" altLang="en-US" sz="2000" dirty="0">
              <a:solidFill>
                <a:srgbClr val="FF0000"/>
              </a:solidFill>
              <a:latin typeface="Palatino" charset="0"/>
              <a:ea typeface="Palatino" charset="0"/>
              <a:cs typeface="Palatino" charset="0"/>
            </a:endParaRPr>
          </a:p>
        </p:txBody>
      </p:sp>
      <p:cxnSp>
        <p:nvCxnSpPr>
          <p:cNvPr id="14" name="直线箭头连接符 13"/>
          <p:cNvCxnSpPr>
            <a:endCxn id="12" idx="1"/>
          </p:cNvCxnSpPr>
          <p:nvPr/>
        </p:nvCxnSpPr>
        <p:spPr>
          <a:xfrm flipV="1">
            <a:off x="9321421" y="2730315"/>
            <a:ext cx="590407" cy="736216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93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Related Work</a:t>
            </a:r>
            <a:endParaRPr kumimoji="1" lang="zh-CN" altLang="en-US" dirty="0"/>
          </a:p>
        </p:txBody>
      </p:sp>
      <p:grpSp>
        <p:nvGrpSpPr>
          <p:cNvPr id="9" name="组 8"/>
          <p:cNvGrpSpPr/>
          <p:nvPr/>
        </p:nvGrpSpPr>
        <p:grpSpPr>
          <a:xfrm>
            <a:off x="3683000" y="2136100"/>
            <a:ext cx="4394200" cy="571500"/>
            <a:chOff x="1308100" y="2501900"/>
            <a:chExt cx="4394200" cy="5715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1450" y="2501900"/>
              <a:ext cx="4127500" cy="5715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/>
                <p:cNvSpPr txBox="1"/>
                <p:nvPr/>
              </p:nvSpPr>
              <p:spPr>
                <a:xfrm>
                  <a:off x="1308100" y="2559050"/>
                  <a:ext cx="8382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1" i="1">
                                <a:latin typeface="Cambria Math" charset="0"/>
                                <a:ea typeface="Palatino" charset="0"/>
                                <a:cs typeface="Palatino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1" i="1">
                                <a:latin typeface="Cambria Math" charset="0"/>
                                <a:ea typeface="Palatino" charset="0"/>
                                <a:cs typeface="Palatino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zh-CN" sz="2000" b="1" i="1">
                                <a:latin typeface="Cambria Math" charset="0"/>
                                <a:ea typeface="Palatino" charset="0"/>
                                <a:cs typeface="Palatino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 b="1" dirty="0">
                    <a:latin typeface="Palatino" charset="0"/>
                    <a:ea typeface="Palatino" charset="0"/>
                    <a:cs typeface="Palatino" charset="0"/>
                  </a:endParaRPr>
                </a:p>
              </p:txBody>
            </p:sp>
          </mc:Choice>
          <mc:Fallback xmlns="">
            <p:sp>
              <p:nvSpPr>
                <p:cNvPr id="5" name="文本框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8100" y="2559050"/>
                  <a:ext cx="838200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/>
                <p:cNvSpPr txBox="1"/>
                <p:nvPr/>
              </p:nvSpPr>
              <p:spPr>
                <a:xfrm>
                  <a:off x="2343150" y="2593945"/>
                  <a:ext cx="8382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1" i="1">
                                <a:latin typeface="Cambria Math" charset="0"/>
                                <a:ea typeface="Palatino" charset="0"/>
                                <a:cs typeface="Palatino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1" i="1">
                                <a:latin typeface="Cambria Math" charset="0"/>
                                <a:ea typeface="Palatino" charset="0"/>
                                <a:cs typeface="Palatino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zh-CN" sz="2000" b="1" i="1">
                                <a:latin typeface="Cambria Math" charset="0"/>
                                <a:ea typeface="Palatino" charset="0"/>
                                <a:cs typeface="Palatino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 b="1" dirty="0">
                    <a:latin typeface="Palatino" charset="0"/>
                    <a:ea typeface="Palatino" charset="0"/>
                    <a:cs typeface="Palatino" charset="0"/>
                  </a:endParaRPr>
                </a:p>
              </p:txBody>
            </p:sp>
          </mc:Choice>
          <mc:Fallback xmlns="">
            <p:sp>
              <p:nvSpPr>
                <p:cNvPr id="6" name="文本框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3150" y="2593945"/>
                  <a:ext cx="838200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4864100" y="2587595"/>
                  <a:ext cx="8382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1" i="1">
                                <a:latin typeface="Cambria Math" charset="0"/>
                                <a:ea typeface="Palatino" charset="0"/>
                                <a:cs typeface="Palatino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1" i="1">
                                <a:latin typeface="Cambria Math" charset="0"/>
                                <a:ea typeface="Palatino" charset="0"/>
                                <a:cs typeface="Palatino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zh-CN" sz="2000" b="1" i="1">
                                <a:latin typeface="Cambria Math" charset="0"/>
                                <a:ea typeface="Palatino" charset="0"/>
                                <a:cs typeface="Palatino" charset="0"/>
                              </a:rPr>
                              <m:t>𝑳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 b="1" dirty="0">
                    <a:latin typeface="Palatino" charset="0"/>
                    <a:ea typeface="Palatino" charset="0"/>
                    <a:cs typeface="Palatino" charset="0"/>
                  </a:endParaRPr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4100" y="2587595"/>
                  <a:ext cx="838200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230573" y="1415328"/>
                <a:ext cx="893353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dirty="0">
                    <a:latin typeface="Palatino" charset="0"/>
                    <a:ea typeface="Palatino" charset="0"/>
                    <a:cs typeface="Palatino" charset="0"/>
                  </a:rPr>
                  <a:t>Consider a line network with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charset="0"/>
                        <a:ea typeface="Palatino" charset="0"/>
                        <a:cs typeface="Palatino" charset="0"/>
                      </a:rPr>
                      <m:t>𝐿</m:t>
                    </m:r>
                  </m:oMath>
                </a14:m>
                <a:r>
                  <a:rPr lang="en-US" altLang="zh-CN" sz="2800" dirty="0">
                    <a:latin typeface="Palatino" charset="0"/>
                    <a:ea typeface="Palatino" charset="0"/>
                    <a:cs typeface="Palatino" charset="0"/>
                  </a:rPr>
                  <a:t> hops with 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Palatino" charset="0"/>
                    <a:ea typeface="Palatino" charset="0"/>
                    <a:cs typeface="Palatino" charset="0"/>
                  </a:rPr>
                  <a:t>Buffer Size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charset="0"/>
                        <a:ea typeface="Palatino" charset="0"/>
                        <a:cs typeface="Palatino" charset="0"/>
                      </a:rPr>
                      <m:t>𝐵</m:t>
                    </m:r>
                  </m:oMath>
                </a14:m>
                <a:endParaRPr lang="en-US" altLang="zh-CN" sz="2800" dirty="0">
                  <a:latin typeface="Palatino" charset="0"/>
                  <a:ea typeface="Palatino" charset="0"/>
                  <a:cs typeface="Palatino" charset="0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573" y="1415328"/>
                <a:ext cx="8933536" cy="523220"/>
              </a:xfrm>
              <a:prstGeom prst="rect">
                <a:avLst/>
              </a:prstGeom>
              <a:blipFill rotWithShape="0">
                <a:blip r:embed="rId7"/>
                <a:stretch>
                  <a:fillRect l="-1433" t="-11628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558119" y="3685487"/>
                <a:ext cx="9755875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charset="0"/>
                        <a:ea typeface="Palatino" charset="0"/>
                        <a:cs typeface="Palatino" charset="0"/>
                      </a:rPr>
                      <m:t>𝐵</m:t>
                    </m:r>
                  </m:oMath>
                </a14:m>
                <a:r>
                  <a:rPr kumimoji="1" lang="en-US" altLang="zh-CN" sz="2800" dirty="0">
                    <a:latin typeface="Palatino" charset="0"/>
                    <a:ea typeface="Palatino" charset="0"/>
                    <a:cs typeface="Palatino" charset="0"/>
                  </a:rPr>
                  <a:t> is </a:t>
                </a:r>
                <a:r>
                  <a:rPr kumimoji="1" lang="en-US" altLang="zh-CN" sz="2800" dirty="0" smtClean="0">
                    <a:latin typeface="Palatino" charset="0"/>
                    <a:ea typeface="Palatino" charset="0"/>
                    <a:cs typeface="Palatino" charset="0"/>
                  </a:rPr>
                  <a:t>unbounded : </a:t>
                </a:r>
                <a:r>
                  <a:rPr kumimoji="1" lang="en-US" altLang="zh-CN" sz="2800" dirty="0">
                    <a:latin typeface="Palatino" charset="0"/>
                    <a:ea typeface="Palatino" charset="0"/>
                    <a:cs typeface="Palatino" charset="0"/>
                  </a:rPr>
                  <a:t>	</a:t>
                </a:r>
                <a:r>
                  <a:rPr kumimoji="1" lang="en-US" altLang="zh-CN" sz="2800" dirty="0">
                    <a:solidFill>
                      <a:srgbClr val="3233B3"/>
                    </a:solidFill>
                    <a:latin typeface="Palatino" charset="0"/>
                    <a:ea typeface="Palatino" charset="0"/>
                    <a:cs typeface="Palatino" charset="0"/>
                  </a:rPr>
                  <a:t>min-cut capacity	</a:t>
                </a:r>
                <a:r>
                  <a:rPr lang="en-US" altLang="zh-CN" sz="2800" dirty="0">
                    <a:latin typeface="Palatino" charset="0"/>
                    <a:ea typeface="Palatino" charset="0"/>
                    <a:cs typeface="Palatino" charset="0"/>
                  </a:rPr>
                  <a:t>[Cover, 2006]</a:t>
                </a:r>
                <a:r>
                  <a:rPr kumimoji="1" lang="en-US" altLang="zh-CN" sz="2800" dirty="0">
                    <a:solidFill>
                      <a:srgbClr val="3233B3"/>
                    </a:solidFill>
                    <a:latin typeface="Palatino" charset="0"/>
                    <a:ea typeface="Palatino" charset="0"/>
                    <a:cs typeface="Palatino" charset="0"/>
                  </a:rPr>
                  <a:t>			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charset="0"/>
                        <a:ea typeface="Palatino" charset="0"/>
                        <a:cs typeface="Palatino" charset="0"/>
                      </a:rPr>
                      <m:t>𝐵</m:t>
                    </m:r>
                    <m:r>
                      <a:rPr kumimoji="1" lang="en-US" altLang="zh-CN" sz="2800" i="1">
                        <a:latin typeface="Cambria Math" charset="0"/>
                        <a:ea typeface="Palatino" charset="0"/>
                        <a:cs typeface="Palatino" charset="0"/>
                      </a:rPr>
                      <m:t>=</m:t>
                    </m:r>
                    <m:r>
                      <a:rPr kumimoji="1" lang="en-US" altLang="zh-CN" sz="2800" i="1">
                        <a:latin typeface="Cambria Math" charset="0"/>
                        <a:ea typeface="Palatino" charset="0"/>
                        <a:cs typeface="Palatino" charset="0"/>
                      </a:rPr>
                      <m:t>𝑂</m:t>
                    </m:r>
                    <m:d>
                      <m:dPr>
                        <m:ctrlPr>
                          <a:rPr kumimoji="1" lang="en-US" altLang="zh-CN" sz="2800" i="1">
                            <a:latin typeface="Cambria Math" charset="0"/>
                            <a:ea typeface="Palatino" charset="0"/>
                            <a:cs typeface="Palatino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kumimoji="1" lang="en-US" altLang="zh-CN" sz="2800" i="1">
                                <a:latin typeface="Cambria Math" charset="0"/>
                                <a:ea typeface="Palatino" charset="0"/>
                                <a:cs typeface="Palatino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sz="2800">
                                <a:latin typeface="Cambria Math" charset="0"/>
                                <a:ea typeface="Palatino" charset="0"/>
                                <a:cs typeface="Palatino" charset="0"/>
                              </a:rPr>
                              <m:t>log</m:t>
                            </m:r>
                          </m:fName>
                          <m:e>
                            <m:r>
                              <a:rPr kumimoji="1" lang="en-US" altLang="zh-CN" sz="2800" i="1">
                                <a:latin typeface="Cambria Math" charset="0"/>
                                <a:ea typeface="Palatino" charset="0"/>
                                <a:cs typeface="Palatino" charset="0"/>
                              </a:rPr>
                              <m:t>𝐿</m:t>
                            </m:r>
                          </m:e>
                        </m:func>
                      </m:e>
                    </m:d>
                  </m:oMath>
                </a14:m>
                <a:r>
                  <a:rPr kumimoji="1" lang="en-US" altLang="zh-CN" sz="2800" dirty="0" smtClean="0">
                    <a:latin typeface="Palatino" charset="0"/>
                    <a:ea typeface="Palatino" charset="0"/>
                    <a:cs typeface="Palatino" charset="0"/>
                  </a:rPr>
                  <a:t>		  : </a:t>
                </a:r>
                <a:r>
                  <a:rPr kumimoji="1" lang="en-US" altLang="zh-CN" sz="2800" dirty="0">
                    <a:latin typeface="Palatino" charset="0"/>
                    <a:ea typeface="Palatino" charset="0"/>
                    <a:cs typeface="Palatino" charset="0"/>
                  </a:rPr>
                  <a:t>	</a:t>
                </a:r>
                <a:r>
                  <a:rPr kumimoji="1" lang="en-US" altLang="zh-CN" sz="2800" dirty="0" smtClean="0">
                    <a:latin typeface="Palatino" charset="0"/>
                    <a:ea typeface="Palatino" charset="0"/>
                    <a:cs typeface="Palatino" charset="0"/>
                  </a:rPr>
                  <a:t>constant </a:t>
                </a:r>
                <a:r>
                  <a:rPr kumimoji="1" lang="en-US" altLang="zh-CN" sz="2800" dirty="0">
                    <a:latin typeface="Palatino" charset="0"/>
                    <a:ea typeface="Palatino" charset="0"/>
                    <a:cs typeface="Palatino" charset="0"/>
                  </a:rPr>
                  <a:t>capacity	[</a:t>
                </a:r>
                <a:r>
                  <a:rPr lang="en-US" altLang="zh-CN" sz="2800" dirty="0" err="1">
                    <a:latin typeface="Palatino" charset="0"/>
                    <a:ea typeface="Palatino" charset="0"/>
                    <a:cs typeface="Palatino" charset="0"/>
                  </a:rPr>
                  <a:t>Niesen</a:t>
                </a:r>
                <a:r>
                  <a:rPr lang="en-US" altLang="zh-CN" sz="2800" dirty="0">
                    <a:latin typeface="Palatino" charset="0"/>
                    <a:ea typeface="Palatino" charset="0"/>
                    <a:cs typeface="Palatino" charset="0"/>
                  </a:rPr>
                  <a:t>, 2007]</a:t>
                </a:r>
                <a:r>
                  <a:rPr kumimoji="1" lang="en-US" altLang="zh-CN" sz="2800" dirty="0">
                    <a:latin typeface="Palatino" charset="0"/>
                    <a:ea typeface="Palatino" charset="0"/>
                    <a:cs typeface="Palatino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119" y="3685487"/>
                <a:ext cx="9755875" cy="1384995"/>
              </a:xfrm>
              <a:prstGeom prst="rect">
                <a:avLst/>
              </a:prstGeom>
              <a:blipFill rotWithShape="0">
                <a:blip r:embed="rId8"/>
                <a:stretch>
                  <a:fillRect b="-74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285162" y="2883571"/>
                <a:ext cx="10711220" cy="738664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sz="2800" dirty="0">
                    <a:solidFill>
                      <a:srgbClr val="FF0000"/>
                    </a:solidFill>
                    <a:latin typeface="Palatino" charset="0"/>
                    <a:ea typeface="Palatino" charset="0"/>
                    <a:cs typeface="Palatino" charset="0"/>
                  </a:rPr>
                  <a:t>How does the communication capacity scale with </a:t>
                </a:r>
                <a:r>
                  <a:rPr kumimoji="1" lang="en-US" altLang="zh-CN" sz="2800">
                    <a:solidFill>
                      <a:srgbClr val="FF0000"/>
                    </a:solidFill>
                    <a:latin typeface="Palatino" charset="0"/>
                    <a:ea typeface="Palatino" charset="0"/>
                    <a:cs typeface="Palatino" charset="0"/>
                  </a:rPr>
                  <a:t>hop number 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solidFill>
                          <a:srgbClr val="FF0000"/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𝐿</m:t>
                    </m:r>
                    <m:r>
                      <a:rPr kumimoji="1" lang="en-US" altLang="zh-CN" sz="2800">
                        <a:solidFill>
                          <a:srgbClr val="FF0000"/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?</m:t>
                    </m:r>
                  </m:oMath>
                </a14:m>
                <a:endParaRPr kumimoji="1" lang="en-US" altLang="zh-CN" sz="2800" dirty="0">
                  <a:solidFill>
                    <a:srgbClr val="FF0000"/>
                  </a:solidFill>
                  <a:latin typeface="Palatino" charset="0"/>
                  <a:ea typeface="Palatino" charset="0"/>
                  <a:cs typeface="Palatino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162" y="2883571"/>
                <a:ext cx="10711220" cy="738664"/>
              </a:xfrm>
              <a:prstGeom prst="rect">
                <a:avLst/>
              </a:prstGeom>
              <a:blipFill rotWithShape="0">
                <a:blip r:embed="rId9"/>
                <a:stretch>
                  <a:fillRect l="-1195" b="-148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1852064" y="3808317"/>
            <a:ext cx="2597106" cy="124135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Palatino" charset="0"/>
              <a:ea typeface="Palatino" charset="0"/>
              <a:cs typeface="Palatino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1544471" y="5116114"/>
                <a:ext cx="8397434" cy="687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charset="0"/>
                        <a:ea typeface="Palatino" charset="0"/>
                        <a:cs typeface="Palatino" charset="0"/>
                      </a:rPr>
                      <m:t>𝐵</m:t>
                    </m:r>
                    <m:r>
                      <a:rPr kumimoji="1" lang="en-US" altLang="zh-CN" sz="2800">
                        <a:latin typeface="Cambria Math" charset="0"/>
                        <a:ea typeface="Palatino" charset="0"/>
                        <a:cs typeface="Palatino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zh-CN" sz="2800">
                        <a:latin typeface="Cambria Math" charset="0"/>
                        <a:ea typeface="Palatino" charset="0"/>
                        <a:cs typeface="Palatino" charset="0"/>
                      </a:rPr>
                      <m:t>O</m:t>
                    </m:r>
                    <m:r>
                      <a:rPr kumimoji="1" lang="en-US" altLang="zh-CN" sz="2800">
                        <a:latin typeface="Cambria Math" charset="0"/>
                        <a:ea typeface="Palatino" charset="0"/>
                        <a:cs typeface="Palatino" charset="0"/>
                      </a:rPr>
                      <m:t>(1)</m:t>
                    </m:r>
                  </m:oMath>
                </a14:m>
                <a:r>
                  <a:rPr kumimoji="1" lang="en-US" altLang="zh-CN" sz="2800" dirty="0">
                    <a:latin typeface="Palatino" charset="0"/>
                    <a:ea typeface="Palatino" charset="0"/>
                    <a:cs typeface="Palatino" charset="0"/>
                  </a:rPr>
                  <a:t>: 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800" dirty="0">
                        <a:latin typeface="Cambria Math" charset="0"/>
                        <a:ea typeface="Palatino" charset="0"/>
                        <a:cs typeface="Palatino" charset="0"/>
                      </a:rPr>
                      <m:t>Ω</m:t>
                    </m:r>
                    <m:r>
                      <a:rPr kumimoji="1" lang="en-US" altLang="zh-CN" sz="2800" i="1" dirty="0">
                        <a:latin typeface="Cambria Math" charset="0"/>
                        <a:ea typeface="Palatino" charset="0"/>
                        <a:cs typeface="Palatino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sz="2800" i="1" dirty="0">
                            <a:latin typeface="Cambria Math" charset="0"/>
                            <a:ea typeface="Palatino" charset="0"/>
                            <a:cs typeface="Palatino" charset="0"/>
                          </a:rPr>
                        </m:ctrlPr>
                      </m:sSupPr>
                      <m:e>
                        <m:r>
                          <a:rPr kumimoji="1" lang="en-US" altLang="zh-CN" sz="2800" i="1" dirty="0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CN" sz="2800" i="1" dirty="0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−</m:t>
                        </m:r>
                        <m:r>
                          <a:rPr kumimoji="1" lang="en-US" altLang="zh-CN" sz="2800" i="1" dirty="0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𝑐𝐿</m:t>
                        </m:r>
                      </m:sup>
                    </m:sSup>
                    <m:r>
                      <a:rPr kumimoji="1" lang="en-US" altLang="zh-CN" sz="2800" i="1" dirty="0">
                        <a:latin typeface="Cambria Math" charset="0"/>
                        <a:ea typeface="Palatino" charset="0"/>
                        <a:cs typeface="Palatino" charset="0"/>
                      </a:rPr>
                      <m:t>)</m:t>
                    </m:r>
                  </m:oMath>
                </a14:m>
                <a:r>
                  <a:rPr kumimoji="1" lang="en-US" altLang="zh-CN" sz="2800" dirty="0">
                    <a:latin typeface="Palatino" charset="0"/>
                    <a:ea typeface="Palatino" charset="0"/>
                    <a:cs typeface="Palatino" charset="0"/>
                  </a:rPr>
                  <a:t>			[</a:t>
                </a:r>
                <a:r>
                  <a:rPr lang="en-US" altLang="zh-CN" sz="2800" dirty="0" err="1">
                    <a:latin typeface="Palatino" charset="0"/>
                    <a:ea typeface="Palatino" charset="0"/>
                    <a:cs typeface="Palatino" charset="0"/>
                  </a:rPr>
                  <a:t>Niesen</a:t>
                </a:r>
                <a:r>
                  <a:rPr lang="en-US" altLang="zh-CN" sz="2800" dirty="0">
                    <a:latin typeface="Palatino" charset="0"/>
                    <a:ea typeface="Palatino" charset="0"/>
                    <a:cs typeface="Palatino" charset="0"/>
                  </a:rPr>
                  <a:t>, 2007]</a:t>
                </a:r>
                <a:endParaRPr kumimoji="1" lang="en-US" altLang="zh-CN" sz="2800" dirty="0">
                  <a:latin typeface="Palatino" charset="0"/>
                  <a:ea typeface="Palatino" charset="0"/>
                  <a:cs typeface="Palatino" charset="0"/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471" y="5116114"/>
                <a:ext cx="8397434" cy="687624"/>
              </a:xfrm>
              <a:prstGeom prst="rect">
                <a:avLst/>
              </a:prstGeom>
              <a:blipFill rotWithShape="0">
                <a:blip r:embed="rId10"/>
                <a:stretch>
                  <a:fillRect b="-238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1893007" y="5170704"/>
            <a:ext cx="1464342" cy="65689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Palatino" charset="0"/>
              <a:ea typeface="Palatino" charset="0"/>
              <a:cs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Main Result</a:t>
            </a:r>
            <a:endParaRPr kumimoji="1" lang="zh-CN" altLang="en-US" dirty="0"/>
          </a:p>
        </p:txBody>
      </p:sp>
      <p:grpSp>
        <p:nvGrpSpPr>
          <p:cNvPr id="9" name="组 8"/>
          <p:cNvGrpSpPr/>
          <p:nvPr/>
        </p:nvGrpSpPr>
        <p:grpSpPr>
          <a:xfrm>
            <a:off x="3819477" y="2136100"/>
            <a:ext cx="4394200" cy="571500"/>
            <a:chOff x="1308100" y="2501900"/>
            <a:chExt cx="4394200" cy="5715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1450" y="2501900"/>
              <a:ext cx="4127500" cy="5715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/>
                <p:cNvSpPr txBox="1"/>
                <p:nvPr/>
              </p:nvSpPr>
              <p:spPr>
                <a:xfrm>
                  <a:off x="1308100" y="2559050"/>
                  <a:ext cx="8382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1" i="1">
                                <a:latin typeface="Cambria Math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zh-CN" sz="2000" b="1" i="1">
                                <a:latin typeface="Cambria Math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 b="1" dirty="0"/>
                </a:p>
              </p:txBody>
            </p:sp>
          </mc:Choice>
          <mc:Fallback xmlns="">
            <p:sp>
              <p:nvSpPr>
                <p:cNvPr id="5" name="文本框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8100" y="2559050"/>
                  <a:ext cx="838200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/>
                <p:cNvSpPr txBox="1"/>
                <p:nvPr/>
              </p:nvSpPr>
              <p:spPr>
                <a:xfrm>
                  <a:off x="2343150" y="2593945"/>
                  <a:ext cx="8382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1" i="1">
                                <a:latin typeface="Cambria Math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zh-CN" sz="2000" b="1" i="1">
                                <a:latin typeface="Cambria Math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 b="1" dirty="0"/>
                </a:p>
              </p:txBody>
            </p:sp>
          </mc:Choice>
          <mc:Fallback xmlns="">
            <p:sp>
              <p:nvSpPr>
                <p:cNvPr id="6" name="文本框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3150" y="2593945"/>
                  <a:ext cx="838200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4864100" y="2587595"/>
                  <a:ext cx="8382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1" i="1">
                                <a:latin typeface="Cambria Math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zh-CN" sz="2000" b="1" i="1">
                                <a:latin typeface="Cambria Math" charset="0"/>
                              </a:rPr>
                              <m:t>𝑳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 b="1" dirty="0"/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4100" y="2587595"/>
                  <a:ext cx="838200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561833" y="1360737"/>
                <a:ext cx="893353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dirty="0">
                    <a:latin typeface="Palatino" charset="0"/>
                    <a:ea typeface="Palatino" charset="0"/>
                    <a:cs typeface="Palatino" charset="0"/>
                  </a:rPr>
                  <a:t>Consider a line network with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charset="0"/>
                        <a:ea typeface="Palatino" charset="0"/>
                        <a:cs typeface="Palatino" charset="0"/>
                      </a:rPr>
                      <m:t>𝐿</m:t>
                    </m:r>
                  </m:oMath>
                </a14:m>
                <a:r>
                  <a:rPr lang="en-US" altLang="zh-CN" sz="2800" dirty="0">
                    <a:latin typeface="Palatino" charset="0"/>
                    <a:ea typeface="Palatino" charset="0"/>
                    <a:cs typeface="Palatino" charset="0"/>
                  </a:rPr>
                  <a:t> hops with 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Palatino" charset="0"/>
                    <a:ea typeface="Palatino" charset="0"/>
                    <a:cs typeface="Palatino" charset="0"/>
                  </a:rPr>
                  <a:t>Buffer Size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charset="0"/>
                        <a:ea typeface="Palatino" charset="0"/>
                        <a:cs typeface="Palatino" charset="0"/>
                      </a:rPr>
                      <m:t>𝐵</m:t>
                    </m:r>
                  </m:oMath>
                </a14:m>
                <a:endParaRPr lang="en-US" altLang="zh-CN" sz="2800" dirty="0">
                  <a:latin typeface="Palatino" charset="0"/>
                  <a:ea typeface="Palatino" charset="0"/>
                  <a:cs typeface="Palatino" charset="0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33" y="1360737"/>
                <a:ext cx="8933536" cy="523220"/>
              </a:xfrm>
              <a:prstGeom prst="rect">
                <a:avLst/>
              </a:prstGeom>
              <a:blipFill rotWithShape="0">
                <a:blip r:embed="rId7"/>
                <a:stretch>
                  <a:fillRect l="-1364" t="-11628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675563" y="2883572"/>
                <a:ext cx="10888640" cy="738664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sz="2800" dirty="0">
                    <a:solidFill>
                      <a:srgbClr val="FF0000"/>
                    </a:solidFill>
                    <a:latin typeface="Palatino" charset="0"/>
                    <a:ea typeface="Palatino" charset="0"/>
                    <a:cs typeface="Palatino" charset="0"/>
                  </a:rPr>
                  <a:t>How does the communication capacity scale with hop number  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solidFill>
                          <a:srgbClr val="FF0000"/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𝐿</m:t>
                    </m:r>
                    <m:r>
                      <a:rPr kumimoji="1" lang="en-US" altLang="zh-CN" sz="2800">
                        <a:solidFill>
                          <a:srgbClr val="FF0000"/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?</m:t>
                    </m:r>
                  </m:oMath>
                </a14:m>
                <a:endParaRPr kumimoji="1" lang="en-US" altLang="zh-CN" sz="2800" dirty="0">
                  <a:solidFill>
                    <a:srgbClr val="FF0000"/>
                  </a:solidFill>
                  <a:latin typeface="Palatino" charset="0"/>
                  <a:ea typeface="Palatino" charset="0"/>
                  <a:cs typeface="Palatino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63" y="2883572"/>
                <a:ext cx="10888640" cy="738664"/>
              </a:xfrm>
              <a:prstGeom prst="rect">
                <a:avLst/>
              </a:prstGeom>
              <a:blipFill rotWithShape="0">
                <a:blip r:embed="rId8"/>
                <a:stretch>
                  <a:fillRect l="-1176" b="-148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3936278"/>
                  </p:ext>
                </p:extLst>
              </p:nvPr>
            </p:nvGraphicFramePr>
            <p:xfrm>
              <a:off x="1877932" y="3932330"/>
              <a:ext cx="9149459" cy="2640255"/>
            </p:xfrm>
            <a:graphic>
              <a:graphicData uri="http://schemas.openxmlformats.org/drawingml/2006/table">
                <a:tbl>
                  <a:tblPr firstRow="1" bandRow="1">
                    <a:tableStyleId>{0505E3EF-67EA-436B-97B2-0124C06EBD24}</a:tableStyleId>
                  </a:tblPr>
                  <a:tblGrid>
                    <a:gridCol w="2491201"/>
                    <a:gridCol w="3608437"/>
                    <a:gridCol w="3049821"/>
                  </a:tblGrid>
                  <a:tr h="490505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b="0" dirty="0">
                            <a:latin typeface="Palatino" charset="0"/>
                            <a:ea typeface="Palatino" charset="0"/>
                            <a:cs typeface="Palatino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 smtClean="0">
                              <a:latin typeface="Palatino" charset="0"/>
                              <a:ea typeface="Palatino" charset="0"/>
                              <a:cs typeface="Palatino" charset="0"/>
                            </a:rPr>
                            <a:t>Buffer Size</a:t>
                          </a:r>
                          <a:endParaRPr lang="zh-CN" altLang="en-US" sz="2800" b="0" dirty="0">
                            <a:latin typeface="Palatino" charset="0"/>
                            <a:ea typeface="Palatino" charset="0"/>
                            <a:cs typeface="Palatino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 smtClean="0">
                              <a:latin typeface="Palatino" charset="0"/>
                              <a:ea typeface="Palatino" charset="0"/>
                              <a:cs typeface="Palatino" charset="0"/>
                            </a:rPr>
                            <a:t>Capacity</a:t>
                          </a:r>
                          <a:endParaRPr lang="zh-CN" altLang="en-US" sz="2800" b="0" dirty="0">
                            <a:latin typeface="Palatino" charset="0"/>
                            <a:ea typeface="Palatino" charset="0"/>
                            <a:cs typeface="Palatino" charset="0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4905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 smtClean="0">
                              <a:latin typeface="Palatino" charset="0"/>
                              <a:ea typeface="Palatino" charset="0"/>
                              <a:cs typeface="Palatino" charset="0"/>
                            </a:rPr>
                            <a:t>[Cover,</a:t>
                          </a:r>
                          <a:r>
                            <a:rPr lang="en-US" altLang="zh-CN" sz="2800" b="0" baseline="0" dirty="0" smtClean="0">
                              <a:latin typeface="Palatino" charset="0"/>
                              <a:ea typeface="Palatino" charset="0"/>
                              <a:cs typeface="Palatino" charset="0"/>
                            </a:rPr>
                            <a:t> 2006</a:t>
                          </a:r>
                          <a:r>
                            <a:rPr lang="en-US" altLang="zh-CN" sz="2800" b="0" dirty="0" smtClean="0">
                              <a:latin typeface="Palatino" charset="0"/>
                              <a:ea typeface="Palatino" charset="0"/>
                              <a:cs typeface="Palatino" charset="0"/>
                            </a:rPr>
                            <a:t>]</a:t>
                          </a:r>
                          <a:endParaRPr lang="zh-CN" altLang="en-US" sz="2800" b="0" dirty="0">
                            <a:latin typeface="Palatino" charset="0"/>
                            <a:ea typeface="Palatino" charset="0"/>
                            <a:cs typeface="Palatino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 smtClean="0">
                              <a:latin typeface="Palatino" charset="0"/>
                              <a:ea typeface="Palatino" charset="0"/>
                              <a:cs typeface="Palatino" charset="0"/>
                            </a:rPr>
                            <a:t>unbounded</a:t>
                          </a:r>
                          <a:endParaRPr lang="zh-CN" altLang="en-US" sz="2800" b="0" dirty="0">
                            <a:latin typeface="Palatino" charset="0"/>
                            <a:ea typeface="Palatino" charset="0"/>
                            <a:cs typeface="Palatino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 smtClean="0">
                              <a:latin typeface="Palatino" charset="0"/>
                              <a:ea typeface="Palatino" charset="0"/>
                              <a:cs typeface="Palatino" charset="0"/>
                            </a:rPr>
                            <a:t>min-cut Capacity</a:t>
                          </a:r>
                          <a:endParaRPr lang="zh-CN" altLang="en-US" sz="2800" b="0" dirty="0">
                            <a:latin typeface="Palatino" charset="0"/>
                            <a:ea typeface="Palatino" charset="0"/>
                            <a:cs typeface="Palatino" charset="0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</a:tr>
                  <a:tr h="4905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 smtClean="0">
                              <a:latin typeface="Palatino" charset="0"/>
                              <a:ea typeface="Palatino" charset="0"/>
                              <a:cs typeface="Palatino" charset="0"/>
                            </a:rPr>
                            <a:t>[</a:t>
                          </a:r>
                          <a:r>
                            <a:rPr lang="en-US" altLang="zh-CN" sz="2800" b="0" dirty="0" err="1" smtClean="0">
                              <a:latin typeface="Palatino" charset="0"/>
                              <a:ea typeface="Palatino" charset="0"/>
                              <a:cs typeface="Palatino" charset="0"/>
                            </a:rPr>
                            <a:t>Niesen</a:t>
                          </a:r>
                          <a:r>
                            <a:rPr lang="en-US" altLang="zh-CN" sz="2800" b="0" dirty="0" smtClean="0">
                              <a:latin typeface="Palatino" charset="0"/>
                              <a:ea typeface="Palatino" charset="0"/>
                              <a:cs typeface="Palatino" charset="0"/>
                            </a:rPr>
                            <a:t>, 2007]</a:t>
                          </a:r>
                          <a:endParaRPr lang="zh-CN" altLang="en-US" sz="2800" b="0" dirty="0">
                            <a:latin typeface="Palatino" charset="0"/>
                            <a:ea typeface="Palatino" charset="0"/>
                            <a:cs typeface="Palatino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800" b="0" i="1" smtClean="0">
                                    <a:latin typeface="Cambria Math" charset="0"/>
                                    <a:ea typeface="Palatino" charset="0"/>
                                    <a:cs typeface="Palatino" charset="0"/>
                                  </a:rPr>
                                  <m:t>𝐵</m:t>
                                </m:r>
                                <m:r>
                                  <a:rPr lang="en-US" altLang="zh-CN" sz="2800" b="0" i="1" smtClean="0">
                                    <a:latin typeface="Cambria Math" charset="0"/>
                                    <a:ea typeface="Palatino" charset="0"/>
                                    <a:cs typeface="Palatino" charset="0"/>
                                  </a:rPr>
                                  <m:t>=</m:t>
                                </m:r>
                                <m:r>
                                  <a:rPr lang="en-US" altLang="zh-CN" sz="2800" b="0" i="1" smtClean="0">
                                    <a:latin typeface="Cambria Math" charset="0"/>
                                    <a:ea typeface="Palatino" charset="0"/>
                                    <a:cs typeface="Palatino" charset="0"/>
                                  </a:rPr>
                                  <m:t>𝑂</m:t>
                                </m:r>
                                <m:r>
                                  <a:rPr lang="en-US" altLang="zh-CN" sz="2800" b="0" i="1" smtClean="0">
                                    <a:latin typeface="Cambria Math" charset="0"/>
                                    <a:ea typeface="Palatino" charset="0"/>
                                    <a:cs typeface="Palatino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zh-CN" altLang="en-US" sz="2800" b="0" dirty="0">
                            <a:latin typeface="Palatino" charset="0"/>
                            <a:ea typeface="Palatino" charset="0"/>
                            <a:cs typeface="Palatino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sz="2800" b="0" i="0" smtClean="0">
                                    <a:latin typeface="Cambria Math" charset="0"/>
                                    <a:ea typeface="Palatino" charset="0"/>
                                    <a:cs typeface="Palatino" charset="0"/>
                                  </a:rPr>
                                  <m:t>Ω</m:t>
                                </m:r>
                                <m:r>
                                  <a:rPr lang="en-US" altLang="zh-CN" sz="2800" b="0" i="1" smtClean="0">
                                    <a:latin typeface="Cambria Math" charset="0"/>
                                    <a:ea typeface="Palatino" charset="0"/>
                                    <a:cs typeface="Palatino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2800" b="0" i="1" smtClean="0">
                                        <a:latin typeface="Cambria Math" charset="0"/>
                                        <a:ea typeface="Palatino" charset="0"/>
                                        <a:cs typeface="Palatino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smtClean="0">
                                        <a:latin typeface="Cambria Math" charset="0"/>
                                        <a:ea typeface="Palatino" charset="0"/>
                                        <a:cs typeface="Palatino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latin typeface="Cambria Math" charset="0"/>
                                        <a:ea typeface="Palatino" charset="0"/>
                                        <a:cs typeface="Palatino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800" b="0" i="1" smtClean="0">
                                        <a:latin typeface="Cambria Math" charset="0"/>
                                        <a:ea typeface="Palatino" charset="0"/>
                                        <a:cs typeface="Palatino" charset="0"/>
                                      </a:rPr>
                                      <m:t>𝑐𝐿</m:t>
                                    </m:r>
                                  </m:sup>
                                </m:sSup>
                                <m:r>
                                  <a:rPr lang="en-US" altLang="zh-CN" sz="2800" b="0" i="1" smtClean="0">
                                    <a:latin typeface="Cambria Math" charset="0"/>
                                    <a:ea typeface="Palatino" charset="0"/>
                                    <a:cs typeface="Palatino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800" b="0" dirty="0">
                            <a:latin typeface="Palatino" charset="0"/>
                            <a:ea typeface="Palatino" charset="0"/>
                            <a:cs typeface="Palatino" charset="0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</a:tr>
                  <a:tr h="5676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1" dirty="0" smtClean="0">
                              <a:solidFill>
                                <a:srgbClr val="0432FF"/>
                              </a:solidFill>
                              <a:latin typeface="Palatino" charset="0"/>
                              <a:ea typeface="Palatino" charset="0"/>
                              <a:cs typeface="Palatino" charset="0"/>
                            </a:rPr>
                            <a:t>Our Work</a:t>
                          </a:r>
                          <a:endParaRPr lang="zh-CN" altLang="en-US" sz="2800" b="1" dirty="0">
                            <a:solidFill>
                              <a:srgbClr val="0432FF"/>
                            </a:solidFill>
                            <a:latin typeface="Palatino" charset="0"/>
                            <a:ea typeface="Palatino" charset="0"/>
                            <a:cs typeface="Palatino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800" b="1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ea typeface="Palatino" charset="0"/>
                                    <a:cs typeface="Palatino" charset="0"/>
                                  </a:rPr>
                                  <m:t>𝑩</m:t>
                                </m:r>
                                <m:r>
                                  <a:rPr lang="en-US" altLang="zh-CN" sz="2800" b="1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ea typeface="Palatino" charset="0"/>
                                    <a:cs typeface="Palatino" charset="0"/>
                                  </a:rPr>
                                  <m:t>=</m:t>
                                </m:r>
                                <m:r>
                                  <a:rPr lang="en-US" altLang="zh-CN" sz="2800" b="1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ea typeface="Palatino" charset="0"/>
                                    <a:cs typeface="Palatino" charset="0"/>
                                  </a:rPr>
                                  <m:t>𝑶</m:t>
                                </m:r>
                                <m:r>
                                  <a:rPr lang="en-US" altLang="zh-CN" sz="2800" b="1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ea typeface="Palatino" charset="0"/>
                                    <a:cs typeface="Palatino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altLang="zh-CN" sz="2800" b="1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  <a:ea typeface="Palatino" charset="0"/>
                                        <a:cs typeface="Palatino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altLang="zh-CN" sz="2800" b="1" i="0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  <a:ea typeface="Palatino" charset="0"/>
                                        <a:cs typeface="Palatino" charset="0"/>
                                      </a:rPr>
                                      <m:t>𝐥𝐨𝐠</m:t>
                                    </m:r>
                                  </m:fName>
                                  <m:e>
                                    <m:func>
                                      <m:funcPr>
                                        <m:ctrlPr>
                                          <a:rPr lang="en-US" altLang="zh-CN" sz="2800" b="1" i="1" smtClean="0">
                                            <a:solidFill>
                                              <a:srgbClr val="0432FF"/>
                                            </a:solidFill>
                                            <a:latin typeface="Cambria Math" charset="0"/>
                                            <a:ea typeface="Palatino" charset="0"/>
                                            <a:cs typeface="Palatino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altLang="zh-CN" sz="2800" b="1" i="0" smtClean="0">
                                            <a:solidFill>
                                              <a:srgbClr val="0432FF"/>
                                            </a:solidFill>
                                            <a:latin typeface="Cambria Math" charset="0"/>
                                            <a:ea typeface="Palatino" charset="0"/>
                                            <a:cs typeface="Palatino" charset="0"/>
                                          </a:rPr>
                                          <m:t>𝐥𝐨𝐠</m:t>
                                        </m:r>
                                      </m:fName>
                                      <m:e>
                                        <m:r>
                                          <a:rPr lang="en-US" altLang="zh-CN" sz="2800" b="1" i="1" smtClean="0">
                                            <a:solidFill>
                                              <a:srgbClr val="0432FF"/>
                                            </a:solidFill>
                                            <a:latin typeface="Cambria Math" charset="0"/>
                                            <a:ea typeface="Palatino" charset="0"/>
                                            <a:cs typeface="Palatino" charset="0"/>
                                          </a:rPr>
                                          <m:t>𝑳</m:t>
                                        </m:r>
                                      </m:e>
                                    </m:func>
                                  </m:e>
                                </m:func>
                                <m:r>
                                  <a:rPr lang="en-US" altLang="zh-CN" sz="2800" b="1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ea typeface="Palatino" charset="0"/>
                                    <a:cs typeface="Palatino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800" b="1" dirty="0">
                            <a:solidFill>
                              <a:srgbClr val="0432FF"/>
                            </a:solidFill>
                            <a:latin typeface="Palatino" charset="0"/>
                            <a:ea typeface="Palatino" charset="0"/>
                            <a:cs typeface="Palatino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800" b="1" i="0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ea typeface="Palatino" charset="0"/>
                                    <a:cs typeface="Palatino" charset="0"/>
                                  </a:rPr>
                                  <m:t>𝛀</m:t>
                                </m:r>
                                <m:r>
                                  <a:rPr lang="en-US" altLang="zh-CN" sz="2800" b="1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ea typeface="Palatino" charset="0"/>
                                    <a:cs typeface="Palatino" charset="0"/>
                                  </a:rPr>
                                  <m:t>(</m:t>
                                </m:r>
                                <m:r>
                                  <a:rPr lang="en-US" altLang="zh-CN" sz="2800" b="1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ea typeface="Palatino" charset="0"/>
                                    <a:cs typeface="Palatino" charset="0"/>
                                  </a:rPr>
                                  <m:t>𝟏</m:t>
                                </m:r>
                                <m:r>
                                  <a:rPr lang="en-US" altLang="zh-CN" sz="2800" b="1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ea typeface="Palatino" charset="0"/>
                                    <a:cs typeface="Palatino" charset="0"/>
                                  </a:rPr>
                                  <m:t>/</m:t>
                                </m:r>
                                <m:func>
                                  <m:funcPr>
                                    <m:ctrlPr>
                                      <a:rPr lang="en-US" altLang="zh-CN" sz="2800" b="1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  <a:ea typeface="Palatino" charset="0"/>
                                        <a:cs typeface="Palatino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altLang="zh-CN" sz="2800" b="1" i="0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  <a:ea typeface="Palatino" charset="0"/>
                                        <a:cs typeface="Palatino" charset="0"/>
                                      </a:rPr>
                                      <m:t>𝐥𝐨𝐠</m:t>
                                    </m:r>
                                  </m:fName>
                                  <m:e>
                                    <m:r>
                                      <a:rPr lang="en-US" altLang="zh-CN" sz="2800" b="1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  <a:ea typeface="Palatino" charset="0"/>
                                        <a:cs typeface="Palatino" charset="0"/>
                                      </a:rPr>
                                      <m:t>𝑳</m:t>
                                    </m:r>
                                  </m:e>
                                </m:func>
                                <m:r>
                                  <a:rPr lang="en-US" altLang="zh-CN" sz="2800" b="1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ea typeface="Palatino" charset="0"/>
                                    <a:cs typeface="Palatino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800" b="1" dirty="0">
                            <a:solidFill>
                              <a:srgbClr val="0432FF"/>
                            </a:solidFill>
                            <a:latin typeface="Palatino" charset="0"/>
                            <a:ea typeface="Palatino" charset="0"/>
                            <a:cs typeface="Palatino" charset="0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</a:tr>
                  <a:tr h="490505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800" b="0" dirty="0" smtClean="0">
                              <a:latin typeface="Palatino" charset="0"/>
                              <a:ea typeface="Palatino" charset="0"/>
                              <a:cs typeface="Palatino" charset="0"/>
                            </a:rPr>
                            <a:t>[</a:t>
                          </a:r>
                          <a:r>
                            <a:rPr lang="en-US" altLang="zh-CN" sz="2800" b="0" dirty="0" err="1" smtClean="0">
                              <a:latin typeface="Palatino" charset="0"/>
                              <a:ea typeface="Palatino" charset="0"/>
                              <a:cs typeface="Palatino" charset="0"/>
                            </a:rPr>
                            <a:t>Niesen</a:t>
                          </a:r>
                          <a:r>
                            <a:rPr lang="en-US" altLang="zh-CN" sz="2800" b="0" dirty="0" smtClean="0">
                              <a:latin typeface="Palatino" charset="0"/>
                              <a:ea typeface="Palatino" charset="0"/>
                              <a:cs typeface="Palatino" charset="0"/>
                            </a:rPr>
                            <a:t>, 2007]</a:t>
                          </a:r>
                          <a:endParaRPr lang="zh-CN" altLang="en-US" sz="2800" b="0" dirty="0" smtClean="0">
                            <a:latin typeface="Palatino" charset="0"/>
                            <a:ea typeface="Palatino" charset="0"/>
                            <a:cs typeface="Palatino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800" b="0" i="1" smtClean="0">
                                    <a:latin typeface="Cambria Math" charset="0"/>
                                    <a:ea typeface="Palatino" charset="0"/>
                                    <a:cs typeface="Palatino" charset="0"/>
                                  </a:rPr>
                                  <m:t>𝐵</m:t>
                                </m:r>
                                <m:r>
                                  <a:rPr lang="en-US" altLang="zh-CN" sz="2800" b="0" i="1" smtClean="0">
                                    <a:latin typeface="Cambria Math" charset="0"/>
                                    <a:ea typeface="Palatino" charset="0"/>
                                    <a:cs typeface="Palatino" charset="0"/>
                                  </a:rPr>
                                  <m:t>=</m:t>
                                </m:r>
                                <m:r>
                                  <a:rPr lang="en-US" altLang="zh-CN" sz="2800" b="0" i="1" smtClean="0">
                                    <a:latin typeface="Cambria Math" charset="0"/>
                                    <a:ea typeface="Palatino" charset="0"/>
                                    <a:cs typeface="Palatino" charset="0"/>
                                  </a:rPr>
                                  <m:t>𝑂</m:t>
                                </m:r>
                                <m:r>
                                  <a:rPr lang="en-US" altLang="zh-CN" sz="2800" b="0" i="1" smtClean="0">
                                    <a:latin typeface="Cambria Math" charset="0"/>
                                    <a:ea typeface="Palatino" charset="0"/>
                                    <a:cs typeface="Palatino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altLang="zh-CN" sz="2800" b="0" i="1" smtClean="0">
                                        <a:latin typeface="Cambria Math" charset="0"/>
                                        <a:ea typeface="Palatino" charset="0"/>
                                        <a:cs typeface="Palatino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800" b="0" i="0" smtClean="0">
                                        <a:latin typeface="Cambria Math" charset="0"/>
                                        <a:ea typeface="Palatino" charset="0"/>
                                        <a:cs typeface="Palatino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zh-CN" sz="2800" b="0" i="1" smtClean="0">
                                        <a:latin typeface="Cambria Math" charset="0"/>
                                        <a:ea typeface="Palatino" charset="0"/>
                                        <a:cs typeface="Palatino" charset="0"/>
                                      </a:rPr>
                                      <m:t>𝐿</m:t>
                                    </m:r>
                                  </m:e>
                                </m:func>
                                <m:r>
                                  <a:rPr lang="en-US" altLang="zh-CN" sz="2800" b="0" i="1" smtClean="0">
                                    <a:latin typeface="Cambria Math" charset="0"/>
                                    <a:ea typeface="Palatino" charset="0"/>
                                    <a:cs typeface="Palatino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800" b="0" dirty="0">
                            <a:latin typeface="Palatino" charset="0"/>
                            <a:ea typeface="Palatino" charset="0"/>
                            <a:cs typeface="Palatino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sz="2800" b="0" i="0" smtClean="0">
                                    <a:latin typeface="Cambria Math" charset="0"/>
                                    <a:ea typeface="Palatino" charset="0"/>
                                    <a:cs typeface="Palatino" charset="0"/>
                                  </a:rPr>
                                  <m:t>Θ</m:t>
                                </m:r>
                                <m:r>
                                  <a:rPr lang="en-US" altLang="zh-CN" sz="2800" b="0" i="1" smtClean="0">
                                    <a:latin typeface="Cambria Math" charset="0"/>
                                    <a:ea typeface="Palatino" charset="0"/>
                                    <a:cs typeface="Palatino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zh-CN" altLang="en-US" sz="2800" b="0" dirty="0">
                            <a:latin typeface="Palatino" charset="0"/>
                            <a:ea typeface="Palatino" charset="0"/>
                            <a:cs typeface="Palatino" charset="0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3936278"/>
                  </p:ext>
                </p:extLst>
              </p:nvPr>
            </p:nvGraphicFramePr>
            <p:xfrm>
              <a:off x="1877932" y="3932330"/>
              <a:ext cx="9149459" cy="2647875"/>
            </p:xfrm>
            <a:graphic>
              <a:graphicData uri="http://schemas.openxmlformats.org/drawingml/2006/table">
                <a:tbl>
                  <a:tblPr firstRow="1" bandRow="1">
                    <a:tableStyleId>{0505E3EF-67EA-436B-97B2-0124C06EBD24}</a:tableStyleId>
                  </a:tblPr>
                  <a:tblGrid>
                    <a:gridCol w="2491201"/>
                    <a:gridCol w="3608437"/>
                    <a:gridCol w="3049821"/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b="0" dirty="0">
                            <a:latin typeface="Palatino" charset="0"/>
                            <a:ea typeface="Palatino" charset="0"/>
                            <a:cs typeface="Palatino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 smtClean="0">
                              <a:latin typeface="Palatino" charset="0"/>
                              <a:ea typeface="Palatino" charset="0"/>
                              <a:cs typeface="Palatino" charset="0"/>
                            </a:rPr>
                            <a:t>Buffer Size</a:t>
                          </a:r>
                          <a:endParaRPr lang="zh-CN" altLang="en-US" sz="2800" b="0" dirty="0">
                            <a:latin typeface="Palatino" charset="0"/>
                            <a:ea typeface="Palatino" charset="0"/>
                            <a:cs typeface="Palatino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 smtClean="0">
                              <a:latin typeface="Palatino" charset="0"/>
                              <a:ea typeface="Palatino" charset="0"/>
                              <a:cs typeface="Palatino" charset="0"/>
                            </a:rPr>
                            <a:t>Capacity</a:t>
                          </a:r>
                          <a:endParaRPr lang="zh-CN" altLang="en-US" sz="2800" b="0" dirty="0">
                            <a:latin typeface="Palatino" charset="0"/>
                            <a:ea typeface="Palatino" charset="0"/>
                            <a:cs typeface="Palatino" charset="0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 smtClean="0">
                              <a:latin typeface="Palatino" charset="0"/>
                              <a:ea typeface="Palatino" charset="0"/>
                              <a:cs typeface="Palatino" charset="0"/>
                            </a:rPr>
                            <a:t>[Cover,</a:t>
                          </a:r>
                          <a:r>
                            <a:rPr lang="en-US" altLang="zh-CN" sz="2800" b="0" baseline="0" dirty="0" smtClean="0">
                              <a:latin typeface="Palatino" charset="0"/>
                              <a:ea typeface="Palatino" charset="0"/>
                              <a:cs typeface="Palatino" charset="0"/>
                            </a:rPr>
                            <a:t> 2006</a:t>
                          </a:r>
                          <a:r>
                            <a:rPr lang="en-US" altLang="zh-CN" sz="2800" b="0" dirty="0" smtClean="0">
                              <a:latin typeface="Palatino" charset="0"/>
                              <a:ea typeface="Palatino" charset="0"/>
                              <a:cs typeface="Palatino" charset="0"/>
                            </a:rPr>
                            <a:t>]</a:t>
                          </a:r>
                          <a:endParaRPr lang="zh-CN" altLang="en-US" sz="2800" b="0" dirty="0">
                            <a:latin typeface="Palatino" charset="0"/>
                            <a:ea typeface="Palatino" charset="0"/>
                            <a:cs typeface="Palatino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 smtClean="0">
                              <a:latin typeface="Palatino" charset="0"/>
                              <a:ea typeface="Palatino" charset="0"/>
                              <a:cs typeface="Palatino" charset="0"/>
                            </a:rPr>
                            <a:t>unbounded</a:t>
                          </a:r>
                          <a:endParaRPr lang="zh-CN" altLang="en-US" sz="2800" b="0" dirty="0">
                            <a:latin typeface="Palatino" charset="0"/>
                            <a:ea typeface="Palatino" charset="0"/>
                            <a:cs typeface="Palatino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 smtClean="0">
                              <a:latin typeface="Palatino" charset="0"/>
                              <a:ea typeface="Palatino" charset="0"/>
                              <a:cs typeface="Palatino" charset="0"/>
                            </a:rPr>
                            <a:t>min-cut Capacity</a:t>
                          </a:r>
                          <a:endParaRPr lang="zh-CN" altLang="en-US" sz="2800" b="0" dirty="0">
                            <a:latin typeface="Palatino" charset="0"/>
                            <a:ea typeface="Palatino" charset="0"/>
                            <a:cs typeface="Palatino" charset="0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</a:tr>
                  <a:tr h="5257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 smtClean="0">
                              <a:latin typeface="Palatino" charset="0"/>
                              <a:ea typeface="Palatino" charset="0"/>
                              <a:cs typeface="Palatino" charset="0"/>
                            </a:rPr>
                            <a:t>[</a:t>
                          </a:r>
                          <a:r>
                            <a:rPr lang="en-US" altLang="zh-CN" sz="2800" b="0" dirty="0" err="1" smtClean="0">
                              <a:latin typeface="Palatino" charset="0"/>
                              <a:ea typeface="Palatino" charset="0"/>
                              <a:cs typeface="Palatino" charset="0"/>
                            </a:rPr>
                            <a:t>Niesen</a:t>
                          </a:r>
                          <a:r>
                            <a:rPr lang="en-US" altLang="zh-CN" sz="2800" b="0" dirty="0" smtClean="0">
                              <a:latin typeface="Palatino" charset="0"/>
                              <a:ea typeface="Palatino" charset="0"/>
                              <a:cs typeface="Palatino" charset="0"/>
                            </a:rPr>
                            <a:t>, 2007]</a:t>
                          </a:r>
                          <a:endParaRPr lang="zh-CN" altLang="en-US" sz="2800" b="0" dirty="0">
                            <a:latin typeface="Palatino" charset="0"/>
                            <a:ea typeface="Palatino" charset="0"/>
                            <a:cs typeface="Palatino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9257" t="-208046" r="-84966" b="-2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9"/>
                          <a:stretch>
                            <a:fillRect l="-200400" t="-208046" r="-600" b="-234483"/>
                          </a:stretch>
                        </a:blipFill>
                      </a:tcPr>
                    </a:tc>
                  </a:tr>
                  <a:tr h="5676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1" dirty="0" smtClean="0">
                              <a:solidFill>
                                <a:srgbClr val="0432FF"/>
                              </a:solidFill>
                              <a:latin typeface="Palatino" charset="0"/>
                              <a:ea typeface="Palatino" charset="0"/>
                              <a:cs typeface="Palatino" charset="0"/>
                            </a:rPr>
                            <a:t>Our Work</a:t>
                          </a:r>
                          <a:endParaRPr lang="zh-CN" altLang="en-US" sz="2800" b="1" dirty="0">
                            <a:solidFill>
                              <a:srgbClr val="0432FF"/>
                            </a:solidFill>
                            <a:latin typeface="Palatino" charset="0"/>
                            <a:ea typeface="Palatino" charset="0"/>
                            <a:cs typeface="Palatino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69257" t="-288172" r="-84966" b="-1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9"/>
                          <a:stretch>
                            <a:fillRect l="-200400" t="-288172" r="-600" b="-119355"/>
                          </a:stretch>
                        </a:blipFill>
                      </a:tcPr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800" b="0" dirty="0" smtClean="0">
                              <a:latin typeface="Palatino" charset="0"/>
                              <a:ea typeface="Palatino" charset="0"/>
                              <a:cs typeface="Palatino" charset="0"/>
                            </a:rPr>
                            <a:t>[</a:t>
                          </a:r>
                          <a:r>
                            <a:rPr lang="en-US" altLang="zh-CN" sz="2800" b="0" dirty="0" err="1" smtClean="0">
                              <a:latin typeface="Palatino" charset="0"/>
                              <a:ea typeface="Palatino" charset="0"/>
                              <a:cs typeface="Palatino" charset="0"/>
                            </a:rPr>
                            <a:t>Niesen</a:t>
                          </a:r>
                          <a:r>
                            <a:rPr lang="en-US" altLang="zh-CN" sz="2800" b="0" dirty="0" smtClean="0">
                              <a:latin typeface="Palatino" charset="0"/>
                              <a:ea typeface="Palatino" charset="0"/>
                              <a:cs typeface="Palatino" charset="0"/>
                            </a:rPr>
                            <a:t>, 2007]</a:t>
                          </a:r>
                          <a:endParaRPr lang="zh-CN" altLang="en-US" sz="2800" b="0" dirty="0" smtClean="0">
                            <a:latin typeface="Palatino" charset="0"/>
                            <a:ea typeface="Palatino" charset="0"/>
                            <a:cs typeface="Palatino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9"/>
                          <a:stretch>
                            <a:fillRect l="-69257" t="-424706" r="-84966" b="-30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9"/>
                          <a:stretch>
                            <a:fillRect l="-200400" t="-424706" r="-600" b="-3058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5439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0854" y="274638"/>
            <a:ext cx="10183014" cy="1143000"/>
          </a:xfrm>
        </p:spPr>
        <p:txBody>
          <a:bodyPr>
            <a:normAutofit/>
          </a:bodyPr>
          <a:lstStyle/>
          <a:p>
            <a:r>
              <a:rPr kumimoji="1" lang="en-US" altLang="zh-CN" dirty="0" smtClean="0"/>
              <a:t>Batched Code for Line Networks of BEC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60030" y="2095206"/>
            <a:ext cx="11036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800" dirty="0">
                <a:latin typeface="Palatino" charset="0"/>
                <a:ea typeface="Palatino" charset="0"/>
                <a:cs typeface="Palatino" charset="0"/>
              </a:rPr>
              <a:t>The </a:t>
            </a:r>
            <a:r>
              <a:rPr kumimoji="1" lang="en-US" altLang="zh-CN" sz="2800" dirty="0">
                <a:latin typeface="Palatino" charset="0"/>
                <a:ea typeface="Palatino" charset="0"/>
                <a:cs typeface="Palatino" charset="0"/>
              </a:rPr>
              <a:t>b</a:t>
            </a:r>
            <a:r>
              <a:rPr kumimoji="1" lang="en-US" altLang="zh-CN" sz="2800" dirty="0" smtClean="0">
                <a:latin typeface="Palatino" charset="0"/>
                <a:ea typeface="Palatino" charset="0"/>
                <a:cs typeface="Palatino" charset="0"/>
              </a:rPr>
              <a:t>atched code </a:t>
            </a:r>
            <a:r>
              <a:rPr kumimoji="1" lang="en-US" altLang="zh-CN" sz="2800" dirty="0">
                <a:latin typeface="Palatino" charset="0"/>
                <a:ea typeface="Palatino" charset="0"/>
                <a:cs typeface="Palatino" charset="0"/>
              </a:rPr>
              <a:t>contains an outer code and an inner code: </a:t>
            </a:r>
            <a:endParaRPr kumimoji="1" lang="zh-CN" altLang="en-US" sz="2800" dirty="0">
              <a:latin typeface="Palatino" charset="0"/>
              <a:ea typeface="Palatino" charset="0"/>
              <a:cs typeface="Palatino" charset="0"/>
            </a:endParaRPr>
          </a:p>
        </p:txBody>
      </p:sp>
      <p:grpSp>
        <p:nvGrpSpPr>
          <p:cNvPr id="13" name="组 12"/>
          <p:cNvGrpSpPr/>
          <p:nvPr/>
        </p:nvGrpSpPr>
        <p:grpSpPr>
          <a:xfrm>
            <a:off x="3353105" y="1368335"/>
            <a:ext cx="4394200" cy="571500"/>
            <a:chOff x="1308100" y="2501900"/>
            <a:chExt cx="4394200" cy="57150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1450" y="2501900"/>
              <a:ext cx="4127500" cy="5715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/>
                <p:cNvSpPr txBox="1"/>
                <p:nvPr/>
              </p:nvSpPr>
              <p:spPr>
                <a:xfrm>
                  <a:off x="1308100" y="2559050"/>
                  <a:ext cx="8382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1" i="1">
                                <a:latin typeface="Cambria Math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zh-CN" sz="2000" b="1" i="1">
                                <a:latin typeface="Cambria Math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 b="1" dirty="0"/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8100" y="2559050"/>
                  <a:ext cx="838200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/>
                <p:cNvSpPr txBox="1"/>
                <p:nvPr/>
              </p:nvSpPr>
              <p:spPr>
                <a:xfrm>
                  <a:off x="2343150" y="2593945"/>
                  <a:ext cx="8382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1" i="1">
                                <a:latin typeface="Cambria Math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zh-CN" sz="2000" b="1" i="1">
                                <a:latin typeface="Cambria Math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 b="1" dirty="0"/>
                </a:p>
              </p:txBody>
            </p:sp>
          </mc:Choice>
          <mc:Fallback xmlns=""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3150" y="2593945"/>
                  <a:ext cx="838200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/>
                <p:cNvSpPr txBox="1"/>
                <p:nvPr/>
              </p:nvSpPr>
              <p:spPr>
                <a:xfrm>
                  <a:off x="4864100" y="2587595"/>
                  <a:ext cx="8382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1" i="1">
                                <a:latin typeface="Cambria Math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zh-CN" sz="2000" b="1" i="1">
                                <a:latin typeface="Cambria Math" charset="0"/>
                              </a:rPr>
                              <m:t>𝑳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 b="1" dirty="0"/>
                </a:p>
              </p:txBody>
            </p:sp>
          </mc:Choice>
          <mc:Fallback xmlns="">
            <p:sp>
              <p:nvSpPr>
                <p:cNvPr id="18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4100" y="2587595"/>
                  <a:ext cx="838200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9311516" y="1252561"/>
                <a:ext cx="2548388" cy="707886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dirty="0">
                    <a:latin typeface="Palatino" charset="0"/>
                    <a:ea typeface="Palatino" charset="0"/>
                    <a:cs typeface="Palatino" charset="0"/>
                  </a:rPr>
                  <a:t>BEC with erasure probability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charset="0"/>
                        <a:ea typeface="Palatino" charset="0"/>
                        <a:cs typeface="Palatino" charset="0"/>
                      </a:rPr>
                      <m:t>𝜖</m:t>
                    </m:r>
                  </m:oMath>
                </a14:m>
                <a:endParaRPr kumimoji="1" lang="zh-CN" altLang="en-US" sz="2000" dirty="0">
                  <a:latin typeface="Palatino" charset="0"/>
                  <a:ea typeface="Palatino" charset="0"/>
                  <a:cs typeface="Palatino" charset="0"/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16" y="1252561"/>
                <a:ext cx="2548388" cy="707886"/>
              </a:xfrm>
              <a:prstGeom prst="rect">
                <a:avLst/>
              </a:prstGeom>
              <a:blipFill rotWithShape="0">
                <a:blip r:embed="rId8"/>
                <a:stretch>
                  <a:fillRect l="-2387" t="-4274" b="-145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 4"/>
          <p:cNvGrpSpPr/>
          <p:nvPr/>
        </p:nvGrpSpPr>
        <p:grpSpPr>
          <a:xfrm>
            <a:off x="1220928" y="2631794"/>
            <a:ext cx="10475204" cy="3970318"/>
            <a:chOff x="1220928" y="2631794"/>
            <a:chExt cx="10475204" cy="397031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文本框 18"/>
                <p:cNvSpPr txBox="1"/>
                <p:nvPr/>
              </p:nvSpPr>
              <p:spPr>
                <a:xfrm>
                  <a:off x="1220928" y="2631794"/>
                  <a:ext cx="10475204" cy="39703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lnSpc>
                      <a:spcPct val="150000"/>
                    </a:lnSpc>
                    <a:buFont typeface="Wingdings" charset="2"/>
                    <a:buChar char="p"/>
                  </a:pPr>
                  <a:r>
                    <a:rPr kumimoji="1" lang="en-US" altLang="zh-CN" sz="2800" dirty="0">
                      <a:latin typeface="Palatino" charset="0"/>
                      <a:ea typeface="Palatino" charset="0"/>
                      <a:cs typeface="Palatino" charset="0"/>
                    </a:rPr>
                    <a:t>The outer code at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>
                              <a:latin typeface="Cambria Math" charset="0"/>
                              <a:ea typeface="Palatino" charset="0"/>
                              <a:cs typeface="Palatino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Palatino" charset="0"/>
                              <a:cs typeface="Palatino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  <a:ea typeface="Palatino" charset="0"/>
                              <a:cs typeface="Palatino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kumimoji="1" lang="en-US" altLang="zh-CN" sz="2800" dirty="0">
                      <a:latin typeface="Palatino" charset="0"/>
                      <a:ea typeface="Palatino" charset="0"/>
                      <a:cs typeface="Palatino" charset="0"/>
                    </a:rPr>
                    <a:t> encodes the message into </a:t>
                  </a:r>
                  <a:r>
                    <a:rPr kumimoji="1" lang="en-US" altLang="zh-CN" sz="2800" dirty="0" smtClean="0">
                      <a:latin typeface="Palatino" charset="0"/>
                      <a:ea typeface="Palatino" charset="0"/>
                      <a:cs typeface="Palatino" charset="0"/>
                    </a:rPr>
                    <a:t>several batches</a:t>
                  </a:r>
                  <a:r>
                    <a:rPr kumimoji="1" lang="en-US" altLang="zh-CN" sz="2800" dirty="0" smtClean="0">
                      <a:latin typeface="Palatino" charset="0"/>
                      <a:ea typeface="Palatino" charset="0"/>
                      <a:cs typeface="Palatino" charset="0"/>
                    </a:rPr>
                    <a:t>.</a:t>
                  </a:r>
                </a:p>
                <a:p>
                  <a:pPr marL="342900" indent="-342900">
                    <a:lnSpc>
                      <a:spcPct val="150000"/>
                    </a:lnSpc>
                    <a:buFont typeface="Wingdings" charset="2"/>
                    <a:buChar char="p"/>
                  </a:pPr>
                  <a:endParaRPr kumimoji="1" lang="en-US" altLang="zh-CN" sz="2800" dirty="0">
                    <a:latin typeface="Palatino" charset="0"/>
                    <a:ea typeface="Palatino" charset="0"/>
                    <a:cs typeface="Palatino" charset="0"/>
                  </a:endParaRPr>
                </a:p>
                <a:p>
                  <a:pPr>
                    <a:lnSpc>
                      <a:spcPct val="150000"/>
                    </a:lnSpc>
                  </a:pPr>
                  <a:endParaRPr kumimoji="1" lang="en-US" altLang="zh-CN" sz="2800" dirty="0">
                    <a:latin typeface="Palatino" charset="0"/>
                    <a:ea typeface="Palatino" charset="0"/>
                    <a:cs typeface="Palatino" charset="0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Wingdings" charset="2"/>
                    <a:buChar char="Ø"/>
                  </a:pPr>
                  <a:r>
                    <a:rPr kumimoji="1" lang="en-US" altLang="zh-CN" sz="2800" dirty="0">
                      <a:latin typeface="Palatino" charset="0"/>
                      <a:ea typeface="Palatino" charset="0"/>
                      <a:cs typeface="Palatino" charset="0"/>
                    </a:rPr>
                    <a:t>The inner code is performed on different batches separately.</a:t>
                  </a:r>
                </a:p>
                <a:p>
                  <a:pPr marL="342900" indent="-342900">
                    <a:lnSpc>
                      <a:spcPct val="150000"/>
                    </a:lnSpc>
                    <a:buFont typeface="Wingdings" charset="2"/>
                    <a:buChar char="p"/>
                  </a:pPr>
                  <a:r>
                    <a:rPr kumimoji="1" lang="en-US" altLang="zh-CN" sz="2800" dirty="0">
                      <a:latin typeface="Palatino" charset="0"/>
                      <a:ea typeface="Palatino" charset="0"/>
                      <a:cs typeface="Palatino" charset="0"/>
                    </a:rPr>
                    <a:t>The destination node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>
                              <a:latin typeface="Cambria Math" charset="0"/>
                              <a:ea typeface="Palatino" charset="0"/>
                              <a:cs typeface="Palatino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Palatino" charset="0"/>
                              <a:cs typeface="Palatino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  <a:ea typeface="Palatino" charset="0"/>
                              <a:cs typeface="Palatino" charset="0"/>
                            </a:rPr>
                            <m:t>𝐿</m:t>
                          </m:r>
                        </m:sub>
                      </m:sSub>
                    </m:oMath>
                  </a14:m>
                  <a:r>
                    <a:rPr kumimoji="1" lang="en-US" altLang="zh-CN" sz="2800" dirty="0">
                      <a:latin typeface="Palatino" charset="0"/>
                      <a:ea typeface="Palatino" charset="0"/>
                      <a:cs typeface="Palatino" charset="0"/>
                    </a:rPr>
                    <a:t> uses all received symbols to decode the message at source node.</a:t>
                  </a:r>
                  <a:endParaRPr kumimoji="1" lang="zh-CN" altLang="en-US" sz="2800" dirty="0">
                    <a:latin typeface="Palatino" charset="0"/>
                    <a:ea typeface="Palatino" charset="0"/>
                    <a:cs typeface="Palatino" charset="0"/>
                  </a:endParaRPr>
                </a:p>
              </p:txBody>
            </p:sp>
          </mc:Choice>
          <mc:Fallback>
            <p:sp>
              <p:nvSpPr>
                <p:cNvPr id="19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0928" y="2631794"/>
                  <a:ext cx="10475204" cy="397031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989" b="-19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074076" y="3378640"/>
              <a:ext cx="3187949" cy="12479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873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709683" y="548922"/>
            <a:ext cx="10672549" cy="897740"/>
          </a:xfrm>
        </p:spPr>
        <p:txBody>
          <a:bodyPr>
            <a:noAutofit/>
          </a:bodyPr>
          <a:lstStyle/>
          <a:p>
            <a:r>
              <a:rPr lang="en-US" sz="4400" dirty="0"/>
              <a:t>Performance of proposed </a:t>
            </a:r>
            <a:r>
              <a:rPr lang="en-US" sz="4400" dirty="0" smtClean="0"/>
              <a:t>Code for </a:t>
            </a:r>
            <a:r>
              <a:rPr lang="en-US" sz="4400" dirty="0"/>
              <a:t>Line Networks of BEC</a:t>
            </a:r>
          </a:p>
        </p:txBody>
      </p:sp>
      <p:grpSp>
        <p:nvGrpSpPr>
          <p:cNvPr id="27" name="组 26"/>
          <p:cNvGrpSpPr/>
          <p:nvPr/>
        </p:nvGrpSpPr>
        <p:grpSpPr>
          <a:xfrm>
            <a:off x="2425057" y="1668585"/>
            <a:ext cx="4394200" cy="571500"/>
            <a:chOff x="1308100" y="2501900"/>
            <a:chExt cx="4394200" cy="571500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1450" y="2501900"/>
              <a:ext cx="4127500" cy="5715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/>
                <p:cNvSpPr txBox="1"/>
                <p:nvPr/>
              </p:nvSpPr>
              <p:spPr>
                <a:xfrm>
                  <a:off x="1308100" y="2559050"/>
                  <a:ext cx="8382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1" i="1">
                                <a:latin typeface="Cambria Math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zh-CN" sz="2000" b="1" i="1">
                                <a:latin typeface="Cambria Math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 b="1" dirty="0"/>
                </a:p>
              </p:txBody>
            </p:sp>
          </mc:Choice>
          <mc:Fallback xmlns="">
            <p:sp>
              <p:nvSpPr>
                <p:cNvPr id="29" name="文本框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8100" y="2559050"/>
                  <a:ext cx="838200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/>
                <p:cNvSpPr txBox="1"/>
                <p:nvPr/>
              </p:nvSpPr>
              <p:spPr>
                <a:xfrm>
                  <a:off x="2343150" y="2593945"/>
                  <a:ext cx="8382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1" i="1">
                                <a:latin typeface="Cambria Math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zh-CN" sz="2000" b="1" i="1">
                                <a:latin typeface="Cambria Math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 b="1" dirty="0"/>
                </a:p>
              </p:txBody>
            </p:sp>
          </mc:Choice>
          <mc:Fallback xmlns="">
            <p:sp>
              <p:nvSpPr>
                <p:cNvPr id="30" name="文本框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3150" y="2593945"/>
                  <a:ext cx="838200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/>
                <p:cNvSpPr txBox="1"/>
                <p:nvPr/>
              </p:nvSpPr>
              <p:spPr>
                <a:xfrm>
                  <a:off x="4864100" y="2587595"/>
                  <a:ext cx="8382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1" i="1">
                                <a:latin typeface="Cambria Math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zh-CN" sz="2000" b="1" i="1">
                                <a:latin typeface="Cambria Math" charset="0"/>
                              </a:rPr>
                              <m:t>𝑳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 b="1" dirty="0"/>
                </a:p>
              </p:txBody>
            </p:sp>
          </mc:Choice>
          <mc:Fallback xmlns="">
            <p:sp>
              <p:nvSpPr>
                <p:cNvPr id="31" name="文本框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4100" y="2587595"/>
                  <a:ext cx="838200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7878501" y="1593755"/>
                <a:ext cx="1805652" cy="646331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BEC with erasure probability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𝜖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501" y="1593754"/>
                <a:ext cx="1805652" cy="646331"/>
              </a:xfrm>
              <a:prstGeom prst="rect">
                <a:avLst/>
              </a:prstGeom>
              <a:blipFill rotWithShape="0">
                <a:blip r:embed="rId7"/>
                <a:stretch>
                  <a:fillRect l="-2694" t="-4717" r="-2694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 1"/>
          <p:cNvGrpSpPr/>
          <p:nvPr/>
        </p:nvGrpSpPr>
        <p:grpSpPr>
          <a:xfrm>
            <a:off x="1269241" y="2422752"/>
            <a:ext cx="10922759" cy="1079633"/>
            <a:chOff x="1269241" y="2422752"/>
            <a:chExt cx="10922759" cy="10796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/>
                <p:cNvSpPr txBox="1"/>
                <p:nvPr/>
              </p:nvSpPr>
              <p:spPr>
                <a:xfrm>
                  <a:off x="1269241" y="2422752"/>
                  <a:ext cx="1092275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charset="0"/>
                    <a:buChar char="•"/>
                  </a:pPr>
                  <a:r>
                    <a:rPr kumimoji="1" lang="en-US" altLang="zh-CN" sz="2800" dirty="0">
                      <a:latin typeface="Palatino" charset="0"/>
                      <a:ea typeface="Palatino" charset="0"/>
                      <a:cs typeface="Palatino" charset="0"/>
                    </a:rPr>
                    <a:t>The destination node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>
                              <a:latin typeface="Cambria Math" charset="0"/>
                              <a:ea typeface="Palatino" charset="0"/>
                              <a:cs typeface="Palatino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Palatino" charset="0"/>
                              <a:cs typeface="Palatino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  <a:ea typeface="Palatino" charset="0"/>
                              <a:cs typeface="Palatino" charset="0"/>
                            </a:rPr>
                            <m:t>𝐿</m:t>
                          </m:r>
                        </m:sub>
                      </m:sSub>
                    </m:oMath>
                  </a14:m>
                  <a:r>
                    <a:rPr kumimoji="1" lang="en-US" altLang="zh-CN" sz="2800" dirty="0">
                      <a:latin typeface="Palatino" charset="0"/>
                      <a:ea typeface="Palatino" charset="0"/>
                      <a:cs typeface="Palatino" charset="0"/>
                    </a:rPr>
                    <a:t> can recover the message with probability  </a:t>
                  </a:r>
                  <a:endParaRPr kumimoji="1" lang="zh-CN" altLang="en-US" sz="2800" dirty="0">
                    <a:latin typeface="Palatino" charset="0"/>
                    <a:ea typeface="Palatino" charset="0"/>
                    <a:cs typeface="Palatino" charset="0"/>
                  </a:endParaRPr>
                </a:p>
              </p:txBody>
            </p:sp>
          </mc:Choice>
          <mc:Fallback xmlns="">
            <p:sp>
              <p:nvSpPr>
                <p:cNvPr id="23" name="文本框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9241" y="2422752"/>
                  <a:ext cx="10922759" cy="52322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004" t="-11628" r="-1172" b="-313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93082" y="3136473"/>
              <a:ext cx="1424838" cy="365912"/>
            </a:xfrm>
            <a:prstGeom prst="rect">
              <a:avLst/>
            </a:prstGeom>
          </p:spPr>
        </p:pic>
      </p:grpSp>
      <p:grpSp>
        <p:nvGrpSpPr>
          <p:cNvPr id="7" name="组 6"/>
          <p:cNvGrpSpPr/>
          <p:nvPr/>
        </p:nvGrpSpPr>
        <p:grpSpPr>
          <a:xfrm>
            <a:off x="1269243" y="3519078"/>
            <a:ext cx="8861660" cy="1284935"/>
            <a:chOff x="1269243" y="3519078"/>
            <a:chExt cx="8861660" cy="1284935"/>
          </a:xfrm>
        </p:grpSpPr>
        <p:sp>
          <p:nvSpPr>
            <p:cNvPr id="33" name="文本框 32"/>
            <p:cNvSpPr txBox="1"/>
            <p:nvPr/>
          </p:nvSpPr>
          <p:spPr>
            <a:xfrm>
              <a:off x="1269243" y="3519078"/>
              <a:ext cx="88616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kumimoji="1" lang="en-US" altLang="zh-CN" sz="2800" dirty="0">
                  <a:latin typeface="Palatino" charset="0"/>
                  <a:ea typeface="Palatino" charset="0"/>
                  <a:cs typeface="Palatino" charset="0"/>
                </a:rPr>
                <a:t>The achievable rate of our coding scheme is</a:t>
              </a:r>
              <a:endParaRPr kumimoji="1" lang="zh-CN" altLang="en-US" sz="2800" dirty="0">
                <a:latin typeface="Palatino" charset="0"/>
                <a:ea typeface="Palatino" charset="0"/>
                <a:cs typeface="Palatino" charset="0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95111" y="4113343"/>
              <a:ext cx="1479185" cy="690670"/>
            </a:xfrm>
            <a:prstGeom prst="rect">
              <a:avLst/>
            </a:prstGeom>
          </p:spPr>
        </p:pic>
      </p:grpSp>
      <p:grpSp>
        <p:nvGrpSpPr>
          <p:cNvPr id="9" name="组 8"/>
          <p:cNvGrpSpPr/>
          <p:nvPr/>
        </p:nvGrpSpPr>
        <p:grpSpPr>
          <a:xfrm>
            <a:off x="1296537" y="4820145"/>
            <a:ext cx="9717205" cy="1906173"/>
            <a:chOff x="1364776" y="4724610"/>
            <a:chExt cx="9717205" cy="1906173"/>
          </a:xfrm>
        </p:grpSpPr>
        <p:grpSp>
          <p:nvGrpSpPr>
            <p:cNvPr id="8" name="组 7"/>
            <p:cNvGrpSpPr/>
            <p:nvPr/>
          </p:nvGrpSpPr>
          <p:grpSpPr>
            <a:xfrm>
              <a:off x="1364776" y="4724610"/>
              <a:ext cx="9717205" cy="1175775"/>
              <a:chOff x="1364776" y="4724610"/>
              <a:chExt cx="9717205" cy="1175775"/>
            </a:xfrm>
          </p:grpSpPr>
          <p:sp>
            <p:nvSpPr>
              <p:cNvPr id="34" name="文本框 33"/>
              <p:cNvSpPr txBox="1"/>
              <p:nvPr/>
            </p:nvSpPr>
            <p:spPr>
              <a:xfrm>
                <a:off x="1364776" y="4724610"/>
                <a:ext cx="971720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kumimoji="1" lang="en-US" altLang="zh-CN" sz="2800" dirty="0">
                    <a:latin typeface="Palatino" charset="0"/>
                    <a:ea typeface="Palatino" charset="0"/>
                    <a:cs typeface="Palatino" charset="0"/>
                  </a:rPr>
                  <a:t>The best performance of our coding scheme should be</a:t>
                </a:r>
                <a:endParaRPr kumimoji="1" lang="zh-CN" altLang="en-US" sz="2800" dirty="0">
                  <a:latin typeface="Palatino" charset="0"/>
                  <a:ea typeface="Palatino" charset="0"/>
                  <a:cs typeface="Palatino" charset="0"/>
                </a:endParaRPr>
              </a:p>
            </p:txBody>
          </p:sp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30341" y="5296157"/>
                <a:ext cx="3798134" cy="604228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/>
                <p:cNvSpPr txBox="1"/>
                <p:nvPr/>
              </p:nvSpPr>
              <p:spPr>
                <a:xfrm>
                  <a:off x="1686634" y="6107563"/>
                  <a:ext cx="621981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2800" dirty="0">
                      <a:latin typeface="Palatino" charset="0"/>
                      <a:ea typeface="Palatino" charset="0"/>
                      <a:cs typeface="Palatino" charset="0"/>
                    </a:rPr>
                    <a:t>which is achieved when </a:t>
                  </a:r>
                  <a14:m>
                    <m:oMath xmlns:m="http://schemas.openxmlformats.org/officeDocument/2006/math">
                      <m:r>
                        <a:rPr kumimoji="1" lang="en-US" altLang="zh-CN" sz="2800" i="1">
                          <a:latin typeface="Cambria Math" charset="0"/>
                          <a:ea typeface="Palatino" charset="0"/>
                          <a:cs typeface="Palatino" charset="0"/>
                        </a:rPr>
                        <m:t>𝑁</m:t>
                      </m:r>
                      <m:r>
                        <a:rPr kumimoji="1" lang="en-US" altLang="zh-CN" sz="2800" i="1">
                          <a:latin typeface="Cambria Math" charset="0"/>
                          <a:ea typeface="Palatino" charset="0"/>
                          <a:cs typeface="Palatino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sz="2800">
                          <a:latin typeface="Cambria Math" charset="0"/>
                          <a:ea typeface="Palatino" charset="0"/>
                          <a:cs typeface="Palatino" charset="0"/>
                        </a:rPr>
                        <m:t>Θ</m:t>
                      </m:r>
                      <m:r>
                        <a:rPr kumimoji="1" lang="en-US" altLang="zh-CN" sz="2800" i="1">
                          <a:latin typeface="Cambria Math" charset="0"/>
                          <a:ea typeface="Palatino" charset="0"/>
                          <a:cs typeface="Palatino" charset="0"/>
                        </a:rPr>
                        <m:t>(</m:t>
                      </m:r>
                      <m:func>
                        <m:funcPr>
                          <m:ctrlPr>
                            <a:rPr kumimoji="1" lang="en-US" altLang="zh-CN" sz="2800" i="1">
                              <a:latin typeface="Cambria Math" charset="0"/>
                              <a:ea typeface="Palatino" charset="0"/>
                              <a:cs typeface="Palatino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>
                              <a:latin typeface="Cambria Math" charset="0"/>
                              <a:ea typeface="Palatino" charset="0"/>
                              <a:cs typeface="Palatino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Palatino" charset="0"/>
                              <a:cs typeface="Palatino" charset="0"/>
                            </a:rPr>
                            <m:t>𝐿</m:t>
                          </m:r>
                        </m:e>
                      </m:func>
                      <m:r>
                        <a:rPr kumimoji="1" lang="en-US" altLang="zh-CN" sz="2800" i="1">
                          <a:latin typeface="Cambria Math" charset="0"/>
                          <a:ea typeface="Palatino" charset="0"/>
                          <a:cs typeface="Palatino" charset="0"/>
                        </a:rPr>
                        <m:t>)</m:t>
                      </m:r>
                    </m:oMath>
                  </a14:m>
                  <a:r>
                    <a:rPr kumimoji="1" lang="en-US" altLang="zh-CN" sz="2800" dirty="0">
                      <a:latin typeface="Palatino" charset="0"/>
                      <a:ea typeface="Palatino" charset="0"/>
                      <a:cs typeface="Palatino" charset="0"/>
                    </a:rPr>
                    <a:t>.</a:t>
                  </a:r>
                  <a:endParaRPr kumimoji="1" lang="zh-CN" altLang="en-US" sz="2800" dirty="0">
                    <a:latin typeface="Palatino" charset="0"/>
                    <a:ea typeface="Palatino" charset="0"/>
                    <a:cs typeface="Palatino" charset="0"/>
                  </a:endParaRPr>
                </a:p>
              </p:txBody>
            </p:sp>
          </mc:Choice>
          <mc:Fallback xmlns="">
            <p:sp>
              <p:nvSpPr>
                <p:cNvPr id="6" name="文本框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6634" y="6107563"/>
                  <a:ext cx="6219813" cy="52322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959" t="-12941" r="-294" b="-3294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274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6161" y="274638"/>
            <a:ext cx="10413241" cy="1143000"/>
          </a:xfrm>
        </p:spPr>
        <p:txBody>
          <a:bodyPr>
            <a:normAutofit/>
          </a:bodyPr>
          <a:lstStyle/>
          <a:p>
            <a:r>
              <a:rPr kumimoji="1" lang="en-US" altLang="zh-CN" dirty="0" smtClean="0"/>
              <a:t>Batched Code for Line Networks of BSC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77673" y="2415771"/>
            <a:ext cx="87641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800" dirty="0">
                <a:latin typeface="Palatino" charset="0"/>
                <a:ea typeface="Palatino" charset="0"/>
                <a:cs typeface="Palatino" charset="0"/>
              </a:rPr>
              <a:t>Inner code: repetition codes for BSC; </a:t>
            </a:r>
          </a:p>
          <a:p>
            <a:r>
              <a:rPr kumimoji="1" lang="en-US" altLang="zh-CN" sz="2800" dirty="0">
                <a:latin typeface="Palatino" charset="0"/>
                <a:ea typeface="Palatino" charset="0"/>
                <a:cs typeface="Palatino" charset="0"/>
              </a:rPr>
              <a:t>   </a:t>
            </a:r>
            <a:r>
              <a:rPr kumimoji="1" lang="en-US" altLang="zh-CN" sz="2800" dirty="0" smtClean="0">
                <a:latin typeface="Palatino" charset="0"/>
                <a:ea typeface="Palatino" charset="0"/>
                <a:cs typeface="Palatino" charset="0"/>
              </a:rPr>
              <a:t>Outer </a:t>
            </a:r>
            <a:r>
              <a:rPr kumimoji="1" lang="en-US" altLang="zh-CN" sz="2800" dirty="0">
                <a:latin typeface="Palatino" charset="0"/>
                <a:ea typeface="Palatino" charset="0"/>
                <a:cs typeface="Palatino" charset="0"/>
              </a:rPr>
              <a:t>code: capacity achieving code for BSCs</a:t>
            </a:r>
          </a:p>
        </p:txBody>
      </p:sp>
      <p:grpSp>
        <p:nvGrpSpPr>
          <p:cNvPr id="13" name="组 12"/>
          <p:cNvGrpSpPr/>
          <p:nvPr/>
        </p:nvGrpSpPr>
        <p:grpSpPr>
          <a:xfrm>
            <a:off x="2425057" y="1668585"/>
            <a:ext cx="4394200" cy="571500"/>
            <a:chOff x="1308100" y="2501900"/>
            <a:chExt cx="4394200" cy="57150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1450" y="2501900"/>
              <a:ext cx="4127500" cy="5715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/>
                <p:cNvSpPr txBox="1"/>
                <p:nvPr/>
              </p:nvSpPr>
              <p:spPr>
                <a:xfrm>
                  <a:off x="1308100" y="2559050"/>
                  <a:ext cx="8382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1" i="1">
                                <a:latin typeface="Cambria Math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zh-CN" sz="2000" b="1" i="1">
                                <a:latin typeface="Cambria Math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 b="1" dirty="0"/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8100" y="2559050"/>
                  <a:ext cx="838200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/>
                <p:cNvSpPr txBox="1"/>
                <p:nvPr/>
              </p:nvSpPr>
              <p:spPr>
                <a:xfrm>
                  <a:off x="2343150" y="2593945"/>
                  <a:ext cx="8382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1" i="1">
                                <a:latin typeface="Cambria Math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zh-CN" sz="2000" b="1" i="1">
                                <a:latin typeface="Cambria Math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 b="1" dirty="0"/>
                </a:p>
              </p:txBody>
            </p:sp>
          </mc:Choice>
          <mc:Fallback xmlns=""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3150" y="2593945"/>
                  <a:ext cx="838200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/>
                <p:cNvSpPr txBox="1"/>
                <p:nvPr/>
              </p:nvSpPr>
              <p:spPr>
                <a:xfrm>
                  <a:off x="4864100" y="2587595"/>
                  <a:ext cx="8382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1" i="1">
                                <a:latin typeface="Cambria Math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zh-CN" sz="2000" b="1" i="1">
                                <a:latin typeface="Cambria Math" charset="0"/>
                              </a:rPr>
                              <m:t>𝑳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 b="1" dirty="0"/>
                </a:p>
              </p:txBody>
            </p:sp>
          </mc:Choice>
          <mc:Fallback xmlns="">
            <p:sp>
              <p:nvSpPr>
                <p:cNvPr id="18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4100" y="2587595"/>
                  <a:ext cx="838200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/>
              <p:cNvSpPr txBox="1"/>
              <p:nvPr/>
            </p:nvSpPr>
            <p:spPr>
              <a:xfrm>
                <a:off x="962761" y="3317079"/>
                <a:ext cx="10596893" cy="3323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charset="2"/>
                  <a:buChar char="p"/>
                </a:pPr>
                <a:r>
                  <a:rPr kumimoji="1" lang="en-US" altLang="zh-CN" sz="2800" dirty="0" smtClean="0">
                    <a:latin typeface="Palatino" charset="0"/>
                    <a:ea typeface="Palatino" charset="0"/>
                    <a:cs typeface="Palatino" charset="0"/>
                  </a:rPr>
                  <a:t> The </a:t>
                </a:r>
                <a:r>
                  <a:rPr kumimoji="1" lang="en-US" altLang="zh-CN" sz="2800" dirty="0">
                    <a:latin typeface="Palatino" charset="0"/>
                    <a:ea typeface="Palatino" charset="0"/>
                    <a:cs typeface="Palatino" charset="0"/>
                  </a:rPr>
                  <a:t>outer code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latin typeface="Cambria Math" charset="0"/>
                            <a:ea typeface="Palatino" charset="0"/>
                            <a:cs typeface="Palatino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800" i="1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zh-CN" sz="2800" dirty="0">
                    <a:latin typeface="Palatino" charset="0"/>
                    <a:ea typeface="Palatino" charset="0"/>
                    <a:cs typeface="Palatino" charset="0"/>
                  </a:rPr>
                  <a:t> encodes the message into </a:t>
                </a:r>
                <a:r>
                  <a:rPr kumimoji="1" lang="en-US" altLang="zh-CN" sz="2800" dirty="0" smtClean="0">
                    <a:latin typeface="Palatino" charset="0"/>
                    <a:ea typeface="Palatino" charset="0"/>
                    <a:cs typeface="Palatino" charset="0"/>
                  </a:rPr>
                  <a:t>several batches</a:t>
                </a:r>
                <a:r>
                  <a:rPr kumimoji="1" lang="en-US" altLang="zh-CN" sz="2800" dirty="0">
                    <a:latin typeface="Palatino" charset="0"/>
                    <a:ea typeface="Palatino" charset="0"/>
                    <a:cs typeface="Palatino" charset="0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Wingdings" charset="2"/>
                  <a:buChar char="Ø"/>
                </a:pPr>
                <a:r>
                  <a:rPr kumimoji="1" lang="en-US" altLang="zh-CN" sz="2800" dirty="0" smtClean="0">
                    <a:latin typeface="Palatino" charset="0"/>
                    <a:ea typeface="Palatino" charset="0"/>
                    <a:cs typeface="Palatino" charset="0"/>
                  </a:rPr>
                  <a:t>  </a:t>
                </a:r>
                <a:r>
                  <a:rPr kumimoji="1" lang="en-US" altLang="zh-CN" sz="2800" dirty="0" smtClean="0">
                    <a:latin typeface="Palatino" charset="0"/>
                    <a:ea typeface="Palatino" charset="0"/>
                    <a:cs typeface="Palatino" charset="0"/>
                  </a:rPr>
                  <a:t>Inner code: Source node, intermediate nodes perform on different batch separately.</a:t>
                </a:r>
                <a:endParaRPr kumimoji="1" lang="en-US" altLang="zh-CN" sz="2800" dirty="0">
                  <a:latin typeface="Palatino" charset="0"/>
                  <a:ea typeface="Palatino" charset="0"/>
                  <a:cs typeface="Palatino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charset="2"/>
                  <a:buChar char="p"/>
                </a:pPr>
                <a:r>
                  <a:rPr kumimoji="1" lang="en-US" altLang="zh-CN" sz="2800" dirty="0" smtClean="0">
                    <a:latin typeface="Palatino" charset="0"/>
                    <a:ea typeface="Palatino" charset="0"/>
                    <a:cs typeface="Palatino" charset="0"/>
                  </a:rPr>
                  <a:t> The </a:t>
                </a:r>
                <a:r>
                  <a:rPr kumimoji="1" lang="en-US" altLang="zh-CN" sz="2800" dirty="0">
                    <a:latin typeface="Palatino" charset="0"/>
                    <a:ea typeface="Palatino" charset="0"/>
                    <a:cs typeface="Palatino" charset="0"/>
                  </a:rPr>
                  <a:t>destination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latin typeface="Cambria Math" charset="0"/>
                            <a:ea typeface="Palatino" charset="0"/>
                            <a:cs typeface="Palatino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800" i="1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kumimoji="1" lang="en-US" altLang="zh-CN" sz="2800" dirty="0">
                    <a:latin typeface="Palatino" charset="0"/>
                    <a:ea typeface="Palatino" charset="0"/>
                    <a:cs typeface="Palatino" charset="0"/>
                  </a:rPr>
                  <a:t> uses all received symbols to decode the message at source node.</a:t>
                </a:r>
                <a:endParaRPr kumimoji="1" lang="zh-CN" altLang="en-US" sz="2800" dirty="0">
                  <a:latin typeface="Palatino" charset="0"/>
                  <a:ea typeface="Palatino" charset="0"/>
                  <a:cs typeface="Palatino" charset="0"/>
                </a:endParaRPr>
              </a:p>
            </p:txBody>
          </p:sp>
        </mc:Choice>
        <mc:Fallback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761" y="3317079"/>
                <a:ext cx="10596893" cy="3323987"/>
              </a:xfrm>
              <a:prstGeom prst="rect">
                <a:avLst/>
              </a:prstGeom>
              <a:blipFill rotWithShape="0">
                <a:blip r:embed="rId7"/>
                <a:stretch>
                  <a:fillRect l="-1036" b="-25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7987683" y="1560889"/>
                <a:ext cx="2025224" cy="646331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BSC </a:t>
                </a:r>
                <a:r>
                  <a:rPr kumimoji="1" lang="en-US" altLang="zh-CN"/>
                  <a:t>with crossover probability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𝜖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683" y="1560889"/>
                <a:ext cx="2025224" cy="646331"/>
              </a:xfrm>
              <a:prstGeom prst="rect">
                <a:avLst/>
              </a:prstGeom>
              <a:blipFill rotWithShape="0">
                <a:blip r:embed="rId8"/>
                <a:stretch>
                  <a:fillRect l="-2402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01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476251" y="562570"/>
            <a:ext cx="11561074" cy="857250"/>
          </a:xfrm>
        </p:spPr>
        <p:txBody>
          <a:bodyPr>
            <a:noAutofit/>
          </a:bodyPr>
          <a:lstStyle/>
          <a:p>
            <a:r>
              <a:rPr lang="en-US" sz="3600" dirty="0"/>
              <a:t>Performance of </a:t>
            </a:r>
            <a:r>
              <a:rPr lang="en-US" sz="3600"/>
              <a:t>proposed </a:t>
            </a:r>
            <a:r>
              <a:rPr lang="en-US" sz="3600" smtClean="0"/>
              <a:t>Code for </a:t>
            </a:r>
            <a:r>
              <a:rPr lang="en-US" sz="3600" dirty="0"/>
              <a:t>Line Networks of BSC</a:t>
            </a:r>
          </a:p>
        </p:txBody>
      </p:sp>
      <p:grpSp>
        <p:nvGrpSpPr>
          <p:cNvPr id="27" name="组 26"/>
          <p:cNvGrpSpPr/>
          <p:nvPr/>
        </p:nvGrpSpPr>
        <p:grpSpPr>
          <a:xfrm>
            <a:off x="2425057" y="1668585"/>
            <a:ext cx="4394200" cy="571500"/>
            <a:chOff x="1308100" y="2501900"/>
            <a:chExt cx="4394200" cy="571500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1450" y="2501900"/>
              <a:ext cx="4127500" cy="5715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/>
                <p:cNvSpPr txBox="1"/>
                <p:nvPr/>
              </p:nvSpPr>
              <p:spPr>
                <a:xfrm>
                  <a:off x="1308100" y="2559050"/>
                  <a:ext cx="8382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1" i="1">
                                <a:latin typeface="Cambria Math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zh-CN" sz="2000" b="1" i="1">
                                <a:latin typeface="Cambria Math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 b="1" dirty="0"/>
                </a:p>
              </p:txBody>
            </p:sp>
          </mc:Choice>
          <mc:Fallback xmlns="">
            <p:sp>
              <p:nvSpPr>
                <p:cNvPr id="29" name="文本框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8100" y="2559050"/>
                  <a:ext cx="838200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/>
                <p:cNvSpPr txBox="1"/>
                <p:nvPr/>
              </p:nvSpPr>
              <p:spPr>
                <a:xfrm>
                  <a:off x="2343150" y="2593945"/>
                  <a:ext cx="8382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1" i="1">
                                <a:latin typeface="Cambria Math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zh-CN" sz="2000" b="1" i="1">
                                <a:latin typeface="Cambria Math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 b="1" dirty="0"/>
                </a:p>
              </p:txBody>
            </p:sp>
          </mc:Choice>
          <mc:Fallback xmlns="">
            <p:sp>
              <p:nvSpPr>
                <p:cNvPr id="30" name="文本框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3150" y="2593945"/>
                  <a:ext cx="838200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/>
                <p:cNvSpPr txBox="1"/>
                <p:nvPr/>
              </p:nvSpPr>
              <p:spPr>
                <a:xfrm>
                  <a:off x="4864100" y="2587595"/>
                  <a:ext cx="8382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1" i="1">
                                <a:latin typeface="Cambria Math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zh-CN" sz="2000" b="1" i="1">
                                <a:latin typeface="Cambria Math" charset="0"/>
                              </a:rPr>
                              <m:t>𝑳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000" b="1" dirty="0"/>
                </a:p>
              </p:txBody>
            </p:sp>
          </mc:Choice>
          <mc:Fallback xmlns="">
            <p:sp>
              <p:nvSpPr>
                <p:cNvPr id="31" name="文本框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4100" y="2587595"/>
                  <a:ext cx="838200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本框 31"/>
              <p:cNvSpPr txBox="1"/>
              <p:nvPr/>
            </p:nvSpPr>
            <p:spPr>
              <a:xfrm>
                <a:off x="7878500" y="1593754"/>
                <a:ext cx="1947887" cy="646331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BSC with crossover probability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𝜖</m:t>
                    </m:r>
                  </m:oMath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8500" y="1593754"/>
                <a:ext cx="1947887" cy="646331"/>
              </a:xfrm>
              <a:prstGeom prst="rect">
                <a:avLst/>
              </a:prstGeom>
              <a:blipFill rotWithShape="0">
                <a:blip r:embed="rId7"/>
                <a:stretch>
                  <a:fillRect l="-2500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 2"/>
          <p:cNvGrpSpPr/>
          <p:nvPr/>
        </p:nvGrpSpPr>
        <p:grpSpPr>
          <a:xfrm>
            <a:off x="641446" y="2627469"/>
            <a:ext cx="11550554" cy="1466860"/>
            <a:chOff x="641446" y="2627469"/>
            <a:chExt cx="11550554" cy="1466860"/>
          </a:xfrm>
        </p:grpSpPr>
        <p:sp>
          <p:nvSpPr>
            <p:cNvPr id="23" name="文本框 22"/>
            <p:cNvSpPr txBox="1"/>
            <p:nvPr/>
          </p:nvSpPr>
          <p:spPr>
            <a:xfrm>
              <a:off x="641446" y="2627469"/>
              <a:ext cx="115505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kumimoji="1" lang="en-US" altLang="zh-CN" sz="2800" dirty="0">
                  <a:latin typeface="Palatino" charset="0"/>
                  <a:ea typeface="Palatino" charset="0"/>
                  <a:cs typeface="Palatino" charset="0"/>
                </a:rPr>
                <a:t>The transmission between adjacent nodes can be viewed as a new BSC:</a:t>
              </a:r>
              <a:endParaRPr kumimoji="1" lang="zh-CN" altLang="en-US" sz="2800" dirty="0">
                <a:latin typeface="Palatino" charset="0"/>
                <a:ea typeface="Palatino" charset="0"/>
                <a:cs typeface="Palatino" charset="0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75975" y="3271398"/>
              <a:ext cx="7670325" cy="822931"/>
            </a:xfrm>
            <a:prstGeom prst="rect">
              <a:avLst/>
            </a:prstGeom>
          </p:spPr>
        </p:pic>
      </p:grpSp>
      <p:grpSp>
        <p:nvGrpSpPr>
          <p:cNvPr id="4" name="组 3"/>
          <p:cNvGrpSpPr/>
          <p:nvPr/>
        </p:nvGrpSpPr>
        <p:grpSpPr>
          <a:xfrm>
            <a:off x="623554" y="3987383"/>
            <a:ext cx="10417485" cy="1423160"/>
            <a:chOff x="623554" y="3987383"/>
            <a:chExt cx="10417485" cy="14231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/>
                <p:cNvSpPr txBox="1"/>
                <p:nvPr/>
              </p:nvSpPr>
              <p:spPr>
                <a:xfrm>
                  <a:off x="623554" y="3987383"/>
                  <a:ext cx="10417485" cy="5337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charset="0"/>
                    <a:buChar char="•"/>
                  </a:pPr>
                  <a:r>
                    <a:rPr kumimoji="1" lang="en-US" altLang="zh-CN" sz="2800" dirty="0">
                      <a:latin typeface="Palatino" charset="0"/>
                      <a:ea typeface="Palatino" charset="0"/>
                      <a:cs typeface="Palatino" charset="0"/>
                    </a:rPr>
                    <a:t>The transmission from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>
                              <a:latin typeface="Cambria Math" charset="0"/>
                              <a:ea typeface="Palatino" charset="0"/>
                              <a:cs typeface="Palatino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Palatino" charset="0"/>
                              <a:cs typeface="Palatino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  <a:ea typeface="Palatino" charset="0"/>
                              <a:cs typeface="Palatino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kumimoji="1" lang="en-US" altLang="zh-CN" sz="2800" dirty="0">
                      <a:latin typeface="Palatino" charset="0"/>
                      <a:ea typeface="Palatino" charset="0"/>
                      <a:cs typeface="Palatino" charset="0"/>
                    </a:rPr>
                    <a:t> to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>
                              <a:latin typeface="Cambria Math" charset="0"/>
                              <a:ea typeface="Palatino" charset="0"/>
                              <a:cs typeface="Palatino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Palatino" charset="0"/>
                              <a:cs typeface="Palatino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  <a:ea typeface="Palatino" charset="0"/>
                              <a:cs typeface="Palatino" charset="0"/>
                            </a:rPr>
                            <m:t>𝐿</m:t>
                          </m:r>
                        </m:sub>
                      </m:sSub>
                    </m:oMath>
                  </a14:m>
                  <a:r>
                    <a:rPr kumimoji="1" lang="en-US" altLang="zh-CN" sz="2800" dirty="0">
                      <a:latin typeface="Palatino" charset="0"/>
                      <a:ea typeface="Palatino" charset="0"/>
                      <a:cs typeface="Palatino" charset="0"/>
                    </a:rPr>
                    <a:t> is the </a:t>
                  </a:r>
                  <a14:m>
                    <m:oMath xmlns:m="http://schemas.openxmlformats.org/officeDocument/2006/math">
                      <m:r>
                        <a:rPr kumimoji="1" lang="en-US" altLang="zh-CN" sz="2800" i="1">
                          <a:latin typeface="Cambria Math" charset="0"/>
                          <a:ea typeface="Palatino" charset="0"/>
                          <a:cs typeface="Palatino" charset="0"/>
                        </a:rPr>
                        <m:t>𝐿</m:t>
                      </m:r>
                    </m:oMath>
                  </a14:m>
                  <a:r>
                    <a:rPr kumimoji="1" lang="en-US" altLang="zh-CN" sz="2800" dirty="0">
                      <a:latin typeface="Palatino" charset="0"/>
                      <a:ea typeface="Palatino" charset="0"/>
                      <a:cs typeface="Palatino" charset="0"/>
                    </a:rPr>
                    <a:t>-concatenation of </a:t>
                  </a:r>
                  <a14:m>
                    <m:oMath xmlns:m="http://schemas.openxmlformats.org/officeDocument/2006/math">
                      <m:r>
                        <a:rPr kumimoji="1" lang="en-US" altLang="zh-CN" sz="2800" i="1">
                          <a:latin typeface="Cambria Math" charset="0"/>
                          <a:ea typeface="Palatino" charset="0"/>
                          <a:cs typeface="Palatino" charset="0"/>
                        </a:rPr>
                        <m:t> </m:t>
                      </m:r>
                      <m:acc>
                        <m:accPr>
                          <m:chr m:val="̃"/>
                          <m:ctrlPr>
                            <a:rPr kumimoji="1" lang="en-US" altLang="zh-CN" sz="2800" i="1">
                              <a:latin typeface="Cambria Math" charset="0"/>
                              <a:ea typeface="Palatino" charset="0"/>
                              <a:cs typeface="Palatino" charset="0"/>
                            </a:rPr>
                          </m:ctrlPr>
                        </m:acc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Palatino" charset="0"/>
                              <a:cs typeface="Palatino" charset="0"/>
                            </a:rPr>
                            <m:t>𝑄</m:t>
                          </m:r>
                        </m:e>
                      </m:acc>
                    </m:oMath>
                  </a14:m>
                  <a:r>
                    <a:rPr kumimoji="1" lang="en-US" altLang="zh-CN" sz="2800" dirty="0">
                      <a:latin typeface="Palatino" charset="0"/>
                      <a:ea typeface="Palatino" charset="0"/>
                      <a:cs typeface="Palatino" charset="0"/>
                    </a:rPr>
                    <a:t>:</a:t>
                  </a:r>
                  <a:endParaRPr kumimoji="1" lang="zh-CN" altLang="en-US" sz="2800" dirty="0">
                    <a:latin typeface="Palatino" charset="0"/>
                    <a:ea typeface="Palatino" charset="0"/>
                    <a:cs typeface="Palatino" charset="0"/>
                  </a:endParaRPr>
                </a:p>
              </p:txBody>
            </p:sp>
          </mc:Choice>
          <mc:Fallback xmlns="">
            <p:sp>
              <p:nvSpPr>
                <p:cNvPr id="34" name="文本框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554" y="3987383"/>
                  <a:ext cx="10417485" cy="533736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053" t="-9091" b="-306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91793" y="4692036"/>
              <a:ext cx="6426200" cy="718507"/>
            </a:xfrm>
            <a:prstGeom prst="rect">
              <a:avLst/>
            </a:prstGeom>
          </p:spPr>
        </p:pic>
      </p:grpSp>
      <p:grpSp>
        <p:nvGrpSpPr>
          <p:cNvPr id="5" name="组 4"/>
          <p:cNvGrpSpPr/>
          <p:nvPr/>
        </p:nvGrpSpPr>
        <p:grpSpPr>
          <a:xfrm>
            <a:off x="623554" y="5439463"/>
            <a:ext cx="7965151" cy="1216472"/>
            <a:chOff x="623554" y="5439463"/>
            <a:chExt cx="7965151" cy="1216472"/>
          </a:xfrm>
        </p:grpSpPr>
        <p:sp>
          <p:nvSpPr>
            <p:cNvPr id="33" name="文本框 32"/>
            <p:cNvSpPr txBox="1"/>
            <p:nvPr/>
          </p:nvSpPr>
          <p:spPr>
            <a:xfrm>
              <a:off x="623554" y="5439463"/>
              <a:ext cx="79651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kumimoji="1" lang="en-US" altLang="zh-CN" sz="2800" dirty="0">
                  <a:latin typeface="Palatino" charset="0"/>
                  <a:ea typeface="Palatino" charset="0"/>
                  <a:cs typeface="Palatino" charset="0"/>
                </a:rPr>
                <a:t>The achievable rate of our coding scheme is</a:t>
              </a:r>
              <a:endParaRPr kumimoji="1" lang="zh-CN" altLang="en-US" sz="2800" dirty="0">
                <a:latin typeface="Palatino" charset="0"/>
                <a:ea typeface="Palatino" charset="0"/>
                <a:cs typeface="Palatino" charset="0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72182" y="5964029"/>
              <a:ext cx="2475857" cy="6919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750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MOHAMMAD@W80411ZRAGZT3PP7" val="4712"/>
  <p:tag name="DEFAULTDISPLAYSOURCE" val="\documentclass{article}&#10;&#10;\pagestyle{empty}&#10;&#10;\begin{document}&#10;&#10;&#10;\end{document}"/>
  <p:tag name="EMBEDFONTS" val="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4">
  <a:themeElements>
    <a:clrScheme name="New_Template4">
      <a:dk1>
        <a:srgbClr val="414141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33948" dir="2700000" rotWithShape="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24330</TotalTime>
  <Words>1449</Words>
  <Application>Microsoft Macintosh PowerPoint</Application>
  <PresentationFormat>宽屏</PresentationFormat>
  <Paragraphs>202</Paragraphs>
  <Slides>18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Bodoni SvtyTwo ITC TT-Book</vt:lpstr>
      <vt:lpstr>Calibri</vt:lpstr>
      <vt:lpstr>Cambria Math</vt:lpstr>
      <vt:lpstr>Helvetica</vt:lpstr>
      <vt:lpstr>Palatino</vt:lpstr>
      <vt:lpstr>Wingdings</vt:lpstr>
      <vt:lpstr>Zapf Dingbats</vt:lpstr>
      <vt:lpstr>宋体</vt:lpstr>
      <vt:lpstr>Arial</vt:lpstr>
      <vt:lpstr>New_Template4</vt:lpstr>
      <vt:lpstr> On the Capacity Scalability of Line Networks with Buffer Size Constraints</vt:lpstr>
      <vt:lpstr>Why Multi-hop Line Networks?</vt:lpstr>
      <vt:lpstr>Problem Setup</vt:lpstr>
      <vt:lpstr>Related Work</vt:lpstr>
      <vt:lpstr>Main Result</vt:lpstr>
      <vt:lpstr>Batched Code for Line Networks of BEC</vt:lpstr>
      <vt:lpstr>Performance of proposed Code for Line Networks of BEC</vt:lpstr>
      <vt:lpstr>Batched Code for Line Networks of BSC</vt:lpstr>
      <vt:lpstr>Performance of proposed Code for Line Networks of BSC</vt:lpstr>
      <vt:lpstr>Best Performance of proposed Code for Line Networks of BSC (I)</vt:lpstr>
      <vt:lpstr>Best Performance of proposed Code for Line Networks of BSC (II)</vt:lpstr>
      <vt:lpstr>Best Performance of proposed Code for Line Networks of BSC (III)</vt:lpstr>
      <vt:lpstr>Generalizing into Line Networks of DMC</vt:lpstr>
      <vt:lpstr>Generalizing into Line Networks of DMC</vt:lpstr>
      <vt:lpstr>Remarks</vt:lpstr>
      <vt:lpstr>Future Study</vt:lpstr>
      <vt:lpstr>Future Study</vt:lpstr>
      <vt:lpstr> Thanks!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Caching: A New Vision</dc:title>
  <dc:creator>Mohammadali Maddah-Ali</dc:creator>
  <cp:lastModifiedBy>Microsoft Office 用户</cp:lastModifiedBy>
  <cp:revision>515</cp:revision>
  <cp:lastPrinted>2019-07-10T03:50:38Z</cp:lastPrinted>
  <dcterms:created xsi:type="dcterms:W3CDTF">2012-10-23T14:20:24Z</dcterms:created>
  <dcterms:modified xsi:type="dcterms:W3CDTF">2019-07-10T06:56:14Z</dcterms:modified>
</cp:coreProperties>
</file>